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2" r:id="rId17"/>
    <p:sldId id="273" r:id="rId18"/>
    <p:sldId id="274" r:id="rId19"/>
    <p:sldId id="275" r:id="rId20"/>
    <p:sldId id="284" r:id="rId21"/>
    <p:sldId id="276" r:id="rId22"/>
    <p:sldId id="277" r:id="rId23"/>
    <p:sldId id="278" r:id="rId24"/>
    <p:sldId id="281" r:id="rId25"/>
    <p:sldId id="282" r:id="rId26"/>
    <p:sldId id="285" r:id="rId27"/>
    <p:sldId id="283"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98" d="100"/>
          <a:sy n="98" d="100"/>
        </p:scale>
        <p:origin x="20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8B3E60-C70F-45CD-B150-2B6DB9850B77}" type="datetimeFigureOut">
              <a:rPr lang="en-US" smtClean="0"/>
              <a:t>12/15/2021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20316E-78D8-4758-B331-BC1ACA307889}" type="slidenum">
              <a:rPr lang="en-US" smtClean="0"/>
              <a:t>‹#›</a:t>
            </a:fld>
            <a:endParaRPr lang="en-US"/>
          </a:p>
        </p:txBody>
      </p:sp>
    </p:spTree>
    <p:extLst>
      <p:ext uri="{BB962C8B-B14F-4D97-AF65-F5344CB8AC3E}">
        <p14:creationId xmlns:p14="http://schemas.microsoft.com/office/powerpoint/2010/main" val="355909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974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09C5931-9BF6-4654-B0C9-3B701CAAC7B1}"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93242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1971214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37907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2334814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57575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3296438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1739217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205519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350917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C5931-9BF6-4654-B0C9-3B701CAAC7B1}"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193659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9C5931-9BF6-4654-B0C9-3B701CAAC7B1}"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423658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9C5931-9BF6-4654-B0C9-3B701CAAC7B1}"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396349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9C5931-9BF6-4654-B0C9-3B701CAAC7B1}"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89275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C5931-9BF6-4654-B0C9-3B701CAAC7B1}"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24493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9C5931-9BF6-4654-B0C9-3B701CAAC7B1}"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98524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9C5931-9BF6-4654-B0C9-3B701CAAC7B1}"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B3368-0A6E-497C-90F9-43ED20F4F8FC}" type="slidenum">
              <a:rPr lang="en-US" smtClean="0"/>
              <a:t>‹#›</a:t>
            </a:fld>
            <a:endParaRPr lang="en-US"/>
          </a:p>
        </p:txBody>
      </p:sp>
    </p:spTree>
    <p:extLst>
      <p:ext uri="{BB962C8B-B14F-4D97-AF65-F5344CB8AC3E}">
        <p14:creationId xmlns:p14="http://schemas.microsoft.com/office/powerpoint/2010/main" val="49128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09C5931-9BF6-4654-B0C9-3B701CAAC7B1}" type="datetimeFigureOut">
              <a:rPr lang="en-US" smtClean="0"/>
              <a:t>12/15/2021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F0B3368-0A6E-497C-90F9-43ED20F4F8FC}" type="slidenum">
              <a:rPr lang="en-US" smtClean="0"/>
              <a:t>‹#›</a:t>
            </a:fld>
            <a:endParaRPr lang="en-US"/>
          </a:p>
        </p:txBody>
      </p:sp>
    </p:spTree>
    <p:extLst>
      <p:ext uri="{BB962C8B-B14F-4D97-AF65-F5344CB8AC3E}">
        <p14:creationId xmlns:p14="http://schemas.microsoft.com/office/powerpoint/2010/main" val="23161910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C15E5-0A8C-4C78-A0D2-827E211049DE}"/>
              </a:ext>
            </a:extLst>
          </p:cNvPr>
          <p:cNvSpPr>
            <a:spLocks noGrp="1"/>
          </p:cNvSpPr>
          <p:nvPr>
            <p:ph type="ctrTitle"/>
          </p:nvPr>
        </p:nvSpPr>
        <p:spPr>
          <a:xfrm>
            <a:off x="1478604" y="544749"/>
            <a:ext cx="9189396" cy="4698460"/>
          </a:xfrm>
        </p:spPr>
        <p:txBody>
          <a:bodyPr>
            <a:normAutofit/>
          </a:bodyPr>
          <a:lstStyle/>
          <a:p>
            <a:pPr algn="ctr"/>
            <a:r>
              <a:rPr lang="en-US" dirty="0">
                <a:solidFill>
                  <a:srgbClr val="FFFF00"/>
                </a:solidFill>
                <a:latin typeface="Arial Black" panose="020B0A04020102020204" pitchFamily="34" charset="0"/>
              </a:rPr>
              <a:t>RUSC / CSUR</a:t>
            </a:r>
          </a:p>
        </p:txBody>
      </p:sp>
      <p:sp>
        <p:nvSpPr>
          <p:cNvPr id="3" name="Subtitle 2">
            <a:extLst>
              <a:ext uri="{FF2B5EF4-FFF2-40B4-BE49-F238E27FC236}">
                <a16:creationId xmlns:a16="http://schemas.microsoft.com/office/drawing/2014/main" id="{CD09E285-5E31-44D5-8C17-31AE608DF0CB}"/>
              </a:ext>
            </a:extLst>
          </p:cNvPr>
          <p:cNvSpPr>
            <a:spLocks noGrp="1"/>
          </p:cNvSpPr>
          <p:nvPr>
            <p:ph type="subTitle" idx="1"/>
          </p:nvPr>
        </p:nvSpPr>
        <p:spPr>
          <a:xfrm>
            <a:off x="1605064" y="5466945"/>
            <a:ext cx="9062936" cy="846305"/>
          </a:xfrm>
        </p:spPr>
        <p:txBody>
          <a:bodyPr>
            <a:noAutofit/>
          </a:bodyPr>
          <a:lstStyle/>
          <a:p>
            <a:pPr algn="ctr"/>
            <a:r>
              <a:rPr lang="en-US" sz="2800" b="1" dirty="0">
                <a:solidFill>
                  <a:schemeClr val="tx1"/>
                </a:solidFill>
                <a:effectLst>
                  <a:outerShdw blurRad="38100" dist="38100" dir="2700000" algn="tl">
                    <a:srgbClr val="000000">
                      <a:alpha val="43137"/>
                    </a:srgbClr>
                  </a:outerShdw>
                </a:effectLst>
              </a:rPr>
              <a:t>Rockland United Soccer Club AGM 2021  </a:t>
            </a:r>
          </a:p>
          <a:p>
            <a:pPr algn="ctr"/>
            <a:r>
              <a:rPr lang="en-US" sz="2800" b="1" dirty="0">
                <a:solidFill>
                  <a:schemeClr val="tx1"/>
                </a:solidFill>
                <a:effectLst>
                  <a:outerShdw blurRad="38100" dist="38100" dir="2700000" algn="tl">
                    <a:srgbClr val="000000">
                      <a:alpha val="43137"/>
                    </a:srgbClr>
                  </a:outerShdw>
                </a:effectLst>
              </a:rPr>
              <a:t>Club de Soccer Unifie de Rockland AGA 2021</a:t>
            </a:r>
          </a:p>
        </p:txBody>
      </p:sp>
      <p:pic>
        <p:nvPicPr>
          <p:cNvPr id="5" name="Picture 4">
            <a:extLst>
              <a:ext uri="{FF2B5EF4-FFF2-40B4-BE49-F238E27FC236}">
                <a16:creationId xmlns:a16="http://schemas.microsoft.com/office/drawing/2014/main" id="{78136257-064C-4412-9C99-053611D57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6357" y="1047643"/>
            <a:ext cx="3027268" cy="2871623"/>
          </a:xfrm>
          <a:prstGeom prst="rect">
            <a:avLst/>
          </a:prstGeom>
        </p:spPr>
      </p:pic>
    </p:spTree>
    <p:extLst>
      <p:ext uri="{BB962C8B-B14F-4D97-AF65-F5344CB8AC3E}">
        <p14:creationId xmlns:p14="http://schemas.microsoft.com/office/powerpoint/2010/main" val="1791849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BD2A81-D917-47E5-91AA-A267A57FB576}"/>
              </a:ext>
            </a:extLst>
          </p:cNvPr>
          <p:cNvSpPr txBox="1"/>
          <p:nvPr/>
        </p:nvSpPr>
        <p:spPr>
          <a:xfrm>
            <a:off x="550984" y="244356"/>
            <a:ext cx="11019693" cy="6642652"/>
          </a:xfrm>
          <a:prstGeom prst="rect">
            <a:avLst/>
          </a:prstGeom>
          <a:noFill/>
        </p:spPr>
        <p:txBody>
          <a:bodyPr wrap="square">
            <a:spAutoFit/>
          </a:bodyPr>
          <a:lstStyle/>
          <a:p>
            <a:pPr marL="0" marR="0">
              <a:lnSpc>
                <a:spcPct val="115000"/>
              </a:lnSpc>
              <a:spcBef>
                <a:spcPts val="0"/>
              </a:spcBef>
              <a:spcAft>
                <a:spcPts val="1000"/>
              </a:spcAft>
            </a:pPr>
            <a:r>
              <a:rPr lang="en-CA"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2021 VP REPORT</a:t>
            </a:r>
            <a:endParaRPr lang="en-US"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2021 what a year, actually what a last couple of years, this has been history making.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After playing Green Light / Red Light this year with Ontario Public Health, Eastern Ontario Health Unit, Ontario Soccer all due to COVID, we were able to offer a six-week soccer development program for the children ages 4 to 16 in our community under strict restrictions &amp; protocols from the EOHU, the program got under way in July until mid August. Unfortunately we not able to run any competitive programs due to the strict rules by our health units and soccer boards, but we hope to offer some type of winter program and summer program for 2022.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The development program that was implement of RUSC this summer I think was a huge success ( from nothing to something ) due to all coaches, volunteers, field marshals, parents, board of directors especially Julie Cote and Chris </a:t>
            </a:r>
            <a:r>
              <a:rPr lang="en-CA" sz="1400" dirty="0" err="1">
                <a:effectLst/>
                <a:latin typeface="Calibri" panose="020F0502020204030204" pitchFamily="34" charset="0"/>
                <a:ea typeface="Calibri" panose="020F0502020204030204" pitchFamily="34" charset="0"/>
                <a:cs typeface="Times New Roman" panose="02020603050405020304" pitchFamily="18" charset="0"/>
              </a:rPr>
              <a:t>Harmsen</a:t>
            </a:r>
            <a:r>
              <a:rPr lang="en-CA" sz="1400" dirty="0">
                <a:effectLst/>
                <a:latin typeface="Calibri" panose="020F0502020204030204" pitchFamily="34" charset="0"/>
                <a:ea typeface="Calibri" panose="020F0502020204030204" pitchFamily="34" charset="0"/>
                <a:cs typeface="Times New Roman" panose="02020603050405020304" pitchFamily="18" charset="0"/>
              </a:rPr>
              <a:t> who made this all possible.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With that being said in May our President John Clement resigned due to the change in his residence to Ottawa. On behalf of the board of directors I wish to thank him for his time of service, dedication, and commitment given to RUSC and the community.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                             THANK YOU JOHN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I tried to fill the void left by John to the best of my abilities, but at times it has been difficult trying to fill 3 rolls, but I tried my best and I am hopeful that this situation will improve in the future.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Finally I wish to thank all my fellow directors who completed these last 2 years without hesitation and compromise in these very difficult times not only in RUSC but worldwide, and again a very special Thank You to our office administrator Julie Cote.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HERE IS HOPING FOR A FOREVER GREEN LIGHT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PLEASE STAY SAFE AND TAKE CARE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CHEERS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George Da Costa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6614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E9387A-1A76-4B04-9E49-318E670268EB}"/>
              </a:ext>
            </a:extLst>
          </p:cNvPr>
          <p:cNvSpPr txBox="1"/>
          <p:nvPr/>
        </p:nvSpPr>
        <p:spPr>
          <a:xfrm>
            <a:off x="3050931" y="152558"/>
            <a:ext cx="6101860" cy="6552884"/>
          </a:xfrm>
          <a:prstGeom prst="rect">
            <a:avLst/>
          </a:prstGeom>
          <a:noFill/>
        </p:spPr>
        <p:txBody>
          <a:bodyPr wrap="square">
            <a:spAutoFit/>
          </a:bodyPr>
          <a:lstStyle/>
          <a:p>
            <a:pPr marL="0" marR="0" algn="ctr">
              <a:lnSpc>
                <a:spcPct val="115000"/>
              </a:lnSpc>
              <a:spcBef>
                <a:spcPts val="0"/>
              </a:spcBef>
              <a:spcAft>
                <a:spcPts val="1000"/>
              </a:spcAft>
            </a:pPr>
            <a:r>
              <a:rPr lang="en-CA" sz="2000" b="1" u="sng" dirty="0">
                <a:effectLst/>
                <a:latin typeface="Times New Roman" panose="02020603050405020304" pitchFamily="18" charset="0"/>
                <a:ea typeface="Calibri" panose="020F0502020204030204" pitchFamily="34" charset="0"/>
                <a:cs typeface="Times New Roman" panose="02020603050405020304" pitchFamily="18" charset="0"/>
              </a:rPr>
              <a:t>Secretary report for RUSC 2021 AGM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800" u="sng" dirty="0">
                <a:effectLst/>
                <a:latin typeface="Times New Roman" panose="02020603050405020304" pitchFamily="18" charset="0"/>
                <a:ea typeface="Calibri" panose="020F0502020204030204" pitchFamily="34" charset="0"/>
                <a:cs typeface="Times New Roman" panose="02020603050405020304" pitchFamily="18" charset="0"/>
              </a:rPr>
              <a:t>Minute tally: 2021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All the minutes are in a binder available for viewing in the RUSC office.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800" u="sng" dirty="0">
                <a:effectLst/>
                <a:latin typeface="Times New Roman" panose="02020603050405020304" pitchFamily="18" charset="0"/>
                <a:ea typeface="Calibri" panose="020F0502020204030204" pitchFamily="34" charset="0"/>
                <a:cs typeface="Times New Roman" panose="02020603050405020304" pitchFamily="18" charset="0"/>
              </a:rPr>
              <a:t>Monthly Exec Meetings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January 5,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February 15,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March 15,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April 12,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May ?,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June 10,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July 5,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August 30,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September 20,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October 25, 2021 AGM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56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3148A4-70BE-42C7-9FC7-7AA16F052B70}"/>
              </a:ext>
            </a:extLst>
          </p:cNvPr>
          <p:cNvSpPr txBox="1"/>
          <p:nvPr/>
        </p:nvSpPr>
        <p:spPr>
          <a:xfrm>
            <a:off x="128953" y="1043354"/>
            <a:ext cx="11898924" cy="4236160"/>
          </a:xfrm>
          <a:prstGeom prst="rect">
            <a:avLst/>
          </a:prstGeom>
          <a:noFill/>
        </p:spPr>
        <p:txBody>
          <a:bodyPr wrap="square">
            <a:spAutoFit/>
          </a:bodyPr>
          <a:lstStyle/>
          <a:p>
            <a:pPr>
              <a:spcBef>
                <a:spcPts val="0"/>
              </a:spcBef>
              <a:spcAft>
                <a:spcPts val="0"/>
              </a:spcAft>
            </a:pPr>
            <a:endParaRPr lang="en-US" sz="1600" b="1" u="sng" dirty="0">
              <a:effectLst/>
            </a:endParaRPr>
          </a:p>
          <a:p>
            <a:pPr marL="742950" marR="0" lvl="1" indent="-285750">
              <a:lnSpc>
                <a:spcPct val="115000"/>
              </a:lnSpc>
              <a:spcBef>
                <a:spcPts val="0"/>
              </a:spcBef>
              <a:spcAft>
                <a:spcPts val="0"/>
              </a:spcAft>
              <a:buFont typeface="Symbol" panose="05050102010706020507" pitchFamily="18" charset="2"/>
              <a:buChar char=""/>
            </a:pPr>
            <a:r>
              <a:rPr lang="en-CA" sz="3200" b="1" u="sng" dirty="0">
                <a:effectLst/>
                <a:latin typeface="Calibri" panose="020F0502020204030204" pitchFamily="34" charset="0"/>
                <a:ea typeface="Calibri" panose="020F0502020204030204" pitchFamily="34" charset="0"/>
                <a:cs typeface="Times New Roman" panose="02020603050405020304" pitchFamily="18" charset="0"/>
              </a:rPr>
              <a:t>Treasurer Report </a:t>
            </a:r>
            <a:r>
              <a:rPr lang="en-CA" sz="3200" b="1" u="sng" dirty="0">
                <a:effectLst/>
                <a:latin typeface="Calibri" panose="020F0502020204030204" pitchFamily="34" charset="0"/>
                <a:ea typeface="Calibri" panose="020F0502020204030204" pitchFamily="34" charset="0"/>
                <a:cs typeface="Century Gothic" panose="020B0502020202020204" pitchFamily="34" charset="0"/>
              </a:rPr>
              <a:t>– see attached report</a:t>
            </a:r>
            <a:r>
              <a:rPr lang="en-CA" sz="3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15000"/>
              </a:lnSpc>
              <a:buFont typeface="Courier New" panose="02070309020205020404" pitchFamily="49" charset="0"/>
              <a:buChar char="o"/>
            </a:pPr>
            <a:r>
              <a:rPr lang="en-CA" sz="3200" dirty="0">
                <a:effectLst/>
                <a:latin typeface="Calibri" panose="020F0502020204030204" pitchFamily="34" charset="0"/>
                <a:ea typeface="Calibri" panose="020F0502020204030204" pitchFamily="34" charset="0"/>
                <a:cs typeface="Times New Roman" panose="02020603050405020304" pitchFamily="18" charset="0"/>
              </a:rPr>
              <a:t>Presentation of accounts</a:t>
            </a:r>
          </a:p>
          <a:p>
            <a:pPr marL="1257300" lvl="2" indent="-342900">
              <a:lnSpc>
                <a:spcPct val="115000"/>
              </a:lnSpc>
              <a:buFont typeface="Courier New" panose="02070309020205020404" pitchFamily="49" charset="0"/>
              <a:buChar char="o"/>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ts val="1200"/>
              </a:lnSpc>
              <a:spcAft>
                <a:spcPts val="1000"/>
              </a:spcAft>
              <a:buFont typeface="Courier New" panose="02070309020205020404" pitchFamily="49" charset="0"/>
              <a:buChar char="o"/>
            </a:pPr>
            <a:r>
              <a:rPr lang="en-CA" sz="3200" dirty="0">
                <a:effectLst/>
                <a:latin typeface="Calibri" panose="020F0502020204030204" pitchFamily="34" charset="0"/>
                <a:ea typeface="Calibri" panose="020F0502020204030204" pitchFamily="34" charset="0"/>
                <a:cs typeface="Times New Roman" panose="02020603050405020304" pitchFamily="18" charset="0"/>
              </a:rPr>
              <a:t>Presentation of last year RUSC financial review by BDO</a:t>
            </a:r>
          </a:p>
          <a:p>
            <a:pPr lvl="2">
              <a:lnSpc>
                <a:spcPts val="1200"/>
              </a:lnSpc>
              <a:spcAft>
                <a:spcPts val="1000"/>
              </a:spcAft>
            </a:pPr>
            <a:r>
              <a:rPr lang="en-CA" sz="3200" dirty="0">
                <a:latin typeface="Calibri" panose="020F0502020204030204" pitchFamily="34" charset="0"/>
                <a:ea typeface="Calibri" panose="020F0502020204030204" pitchFamily="34" charset="0"/>
                <a:cs typeface="Times New Roman" panose="02020603050405020304" pitchFamily="18" charset="0"/>
              </a:rPr>
              <a:t>    </a:t>
            </a:r>
          </a:p>
          <a:p>
            <a:pPr lvl="2">
              <a:lnSpc>
                <a:spcPts val="1200"/>
              </a:lnSpc>
              <a:spcAft>
                <a:spcPts val="1000"/>
              </a:spcAft>
            </a:pPr>
            <a:r>
              <a:rPr lang="en-CA" sz="3200" dirty="0">
                <a:effectLst/>
                <a:latin typeface="Calibri" panose="020F0502020204030204" pitchFamily="34" charset="0"/>
                <a:ea typeface="Calibri" panose="020F0502020204030204" pitchFamily="34" charset="0"/>
                <a:cs typeface="Times New Roman" panose="02020603050405020304" pitchFamily="18" charset="0"/>
              </a:rPr>
              <a:t>    audit firm.</a:t>
            </a:r>
          </a:p>
          <a:p>
            <a:pPr lvl="2">
              <a:lnSpc>
                <a:spcPts val="1200"/>
              </a:lnSpc>
              <a:spcAft>
                <a:spcPts val="1000"/>
              </a:spcAft>
            </a:pP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ts val="1200"/>
              </a:lnSpc>
              <a:spcAft>
                <a:spcPts val="1000"/>
              </a:spcAft>
              <a:buFont typeface="Courier New" panose="02070309020205020404" pitchFamily="49" charset="0"/>
              <a:buChar char="o"/>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ts val="1200"/>
              </a:lnSpc>
              <a:spcAft>
                <a:spcPts val="1000"/>
              </a:spcAft>
              <a:buFont typeface="Courier New" panose="02070309020205020404" pitchFamily="49" charset="0"/>
              <a:buChar char="o"/>
            </a:pPr>
            <a:r>
              <a:rPr lang="en-CA" sz="3200" dirty="0">
                <a:effectLst/>
                <a:latin typeface="Calibri" panose="020F0502020204030204" pitchFamily="34" charset="0"/>
                <a:ea typeface="Calibri" panose="020F0502020204030204" pitchFamily="34" charset="0"/>
                <a:cs typeface="Times New Roman" panose="02020603050405020304" pitchFamily="18" charset="0"/>
              </a:rPr>
              <a:t>Statement that the RUSC financial accounts have been</a:t>
            </a:r>
          </a:p>
          <a:p>
            <a:pPr lvl="2">
              <a:lnSpc>
                <a:spcPts val="1200"/>
              </a:lnSpc>
              <a:spcAft>
                <a:spcPts val="1000"/>
              </a:spcAft>
            </a:pPr>
            <a:r>
              <a:rPr lang="en-CA" sz="3200" dirty="0">
                <a:effectLst/>
                <a:latin typeface="Calibri" panose="020F0502020204030204" pitchFamily="34" charset="0"/>
                <a:ea typeface="Calibri" panose="020F0502020204030204" pitchFamily="34" charset="0"/>
                <a:cs typeface="Times New Roman" panose="02020603050405020304" pitchFamily="18" charset="0"/>
              </a:rPr>
              <a:t> </a:t>
            </a:r>
          </a:p>
          <a:p>
            <a:pPr lvl="2">
              <a:lnSpc>
                <a:spcPts val="1200"/>
              </a:lnSpc>
              <a:spcAft>
                <a:spcPts val="1000"/>
              </a:spcAft>
            </a:pPr>
            <a:r>
              <a:rPr lang="en-CA" sz="3200" dirty="0">
                <a:latin typeface="Calibri" panose="020F0502020204030204" pitchFamily="34" charset="0"/>
                <a:ea typeface="Calibri" panose="020F0502020204030204" pitchFamily="34" charset="0"/>
                <a:cs typeface="Times New Roman" panose="02020603050405020304" pitchFamily="18" charset="0"/>
              </a:rPr>
              <a:t>    </a:t>
            </a:r>
            <a:r>
              <a:rPr lang="en-CA" sz="3200" dirty="0">
                <a:effectLst/>
                <a:latin typeface="Calibri" panose="020F0502020204030204" pitchFamily="34" charset="0"/>
                <a:ea typeface="Calibri" panose="020F0502020204030204" pitchFamily="34" charset="0"/>
                <a:cs typeface="Times New Roman" panose="02020603050405020304" pitchFamily="18" charset="0"/>
              </a:rPr>
              <a:t>sent for review to BDO.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67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AF28DF-CB23-4443-9AEF-1B117CF37672}"/>
              </a:ext>
            </a:extLst>
          </p:cNvPr>
          <p:cNvSpPr txBox="1"/>
          <p:nvPr/>
        </p:nvSpPr>
        <p:spPr>
          <a:xfrm>
            <a:off x="293076" y="931938"/>
            <a:ext cx="11465169" cy="5131148"/>
          </a:xfrm>
          <a:prstGeom prst="rect">
            <a:avLst/>
          </a:prstGeom>
          <a:noFill/>
        </p:spPr>
        <p:txBody>
          <a:bodyPr wrap="square">
            <a:spAutoFit/>
          </a:bodyPr>
          <a:lstStyle/>
          <a:p>
            <a:pPr marL="0" marR="0">
              <a:lnSpc>
                <a:spcPct val="115000"/>
              </a:lnSpc>
              <a:spcBef>
                <a:spcPts val="0"/>
              </a:spcBef>
              <a:spcAft>
                <a:spcPts val="1000"/>
              </a:spcAft>
            </a:pPr>
            <a:r>
              <a:rPr lang="en-CA" sz="2400"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Treasurer Report for AGM</a:t>
            </a:r>
            <a:endParaRPr lang="en-US" sz="24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This year was my second and unfortunately my last year as Treasurer for the Rockland United Soccer Club (RUSC). I would like to thank our administrator Julie Cote for all the work she has done for the club.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Some of the key and upcoming expenses are as follows: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use the can of paint left over from last season so we were able to save a little on paint supplies and we also save on the labor cost and gave some volunteer hour to a student.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didn’t have to provide portable toilets at one locations CIHA it is the city who provide them.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All of the EODSA and OSA fees are collected at registration and then paid out. We didn’t have to pay the ERSL and OCSL because we didn’t have any competitive team and adult team due to COVID-19.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will need to spend more money in advertising, due to COVID-19 to come back with more registration and have more visibility and show that we are still alive.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also try to keep the registration fees as low as we can for the summer program and the volunteer fee for the summer 2021 was remove from the registration. We will need to increase the fees next year to improve our program, cover the COVID-19 extra fees and find a Technical Director to help the development of the players. We also want to improve our visibility with all the good players we have in our Club. Both of these increases are to become more in line with other clubs within our area, while still maintaining a lower registration fee overall, for our district.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1803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0A3D30-EDC8-4FCF-808A-26DAA48CAB56}"/>
              </a:ext>
            </a:extLst>
          </p:cNvPr>
          <p:cNvSpPr txBox="1"/>
          <p:nvPr/>
        </p:nvSpPr>
        <p:spPr>
          <a:xfrm>
            <a:off x="375137" y="679939"/>
            <a:ext cx="11547231" cy="3472233"/>
          </a:xfrm>
          <a:prstGeom prst="rect">
            <a:avLst/>
          </a:prstGeom>
          <a:noFill/>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didn’t buy new equipment this year to keep our cost as low as we can. We will need to update the old inventory next year. We still need to continue our inventory and renew some old equipment (bags, balls, pump, nets…).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received some uniform and ball from Tim Hortons who help us to gave a full uniform and ball for all the players register this summer from the U4 to U10.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also spend more money to update our email provider and, on the PPE, due to COVID-19 cover by the 5000$ grant received from Jumpstart.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manage to cut our phone and internet fees for 6 months because of COVID, with a Videotron program to help the small business instead of paying 70.41$ we pay 40.38$.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also cut the office administrator hours, to lower the cost and she also gave half of her hours for free to help the club.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also save 2400$ for the office rental due to COVID-19 with the city help to cover those fees.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also received some donation from the Office of Councillor ward 4 of 500$, 216.25$ form OSA grant funding Government of Ontario and EODSA credit us our renewal membership for 2021-22.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809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8D71B6E-3D40-4B08-AD36-C3B35BA1B6E9}"/>
              </a:ext>
            </a:extLst>
          </p:cNvPr>
          <p:cNvSpPr txBox="1"/>
          <p:nvPr/>
        </p:nvSpPr>
        <p:spPr>
          <a:xfrm>
            <a:off x="410308" y="559304"/>
            <a:ext cx="11605846" cy="6406626"/>
          </a:xfrm>
          <a:prstGeom prst="rect">
            <a:avLst/>
          </a:prstGeom>
          <a:noFill/>
        </p:spPr>
        <p:txBody>
          <a:bodyPr wrap="square">
            <a:spAutoFit/>
          </a:bodyPr>
          <a:lstStyle/>
          <a:p>
            <a:pPr marL="0" marR="0">
              <a:lnSpc>
                <a:spcPct val="115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Refund expenses consist of summer program cancelation for the 2020 and June 2021 due to COVID-19 cancellation and we ask everyone if they will like a refund or keep that as a credit in the account to be able to save on the cheque fees and mailing fees. For a revenue for registration from summer 2020 of $31,591.07 we refund $28,080 that’s means we still have in the registration system of a credit to our members of $30,185.07;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for the summer 21 of $27,476.73 we refund $10,856.67 because of June cancellation that’s means we still have in the registration system of a credit to our members of $12,516.66 and some members still owe us $1,123.34 Saying that the total of the credit in our system for all those years are </a:t>
            </a:r>
            <a:r>
              <a:rPr lang="en-US" sz="1600" dirty="0">
                <a:effectLst/>
                <a:latin typeface="Calibri" panose="020F0502020204030204" pitchFamily="34" charset="0"/>
                <a:ea typeface="Times New Roman" panose="02020603050405020304" pitchFamily="18" charset="0"/>
                <a:cs typeface="Calibri" panose="020F0502020204030204" pitchFamily="34" charset="0"/>
              </a:rPr>
              <a: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23,554.73.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There was a projected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-$7,560.07 deficit in 2021, we are still waiting for conformation from BDO but we believe that we have a deficit budget by around $1,782.77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for 2021</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We also try to have a program Winter Development program for the winter and competitive program for the winter but with COVID-19 we cancel it because we didn’t have access to any indoor facilities.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Attached is the proposed budget for 2021 season. In the circumstances of COVID-19 I believe this summer season was a great success and cannot wait to see RUSC to come back and grow as Rockland continues to expand.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Jon Roberts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Treasurer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0298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8DAA53-A79F-4CA3-A8E8-A68A7EBDB3F6}"/>
              </a:ext>
            </a:extLst>
          </p:cNvPr>
          <p:cNvSpPr txBox="1"/>
          <p:nvPr/>
        </p:nvSpPr>
        <p:spPr>
          <a:xfrm>
            <a:off x="1055077" y="982177"/>
            <a:ext cx="10468708" cy="4062651"/>
          </a:xfrm>
          <a:prstGeom prst="rect">
            <a:avLst/>
          </a:prstGeom>
          <a:noFill/>
        </p:spPr>
        <p:txBody>
          <a:bodyPr wrap="square">
            <a:spAutoFit/>
          </a:bodyPr>
          <a:lstStyle/>
          <a:p>
            <a:pPr marL="0" marR="0">
              <a:spcBef>
                <a:spcPts val="0"/>
              </a:spcBef>
              <a:spcAft>
                <a:spcPts val="0"/>
              </a:spcAft>
            </a:pPr>
            <a:r>
              <a:rPr lang="fr-CA" sz="24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RUSC Referee Report (2020-2021)</a:t>
            </a:r>
            <a:endParaRPr lang="en-US" sz="18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The past two seasons have been different due to the COVID-19 pandemic. Consequently, no games were played in Rockland that required referees and no assignments were made. Understandably, not many referees registered during the past two seasons and it remains to be seen how many will return when games restart. One new referee took the entry level course online in the Spring of 2020, but has not had the opportunity to officiate yet.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Once the situation is back to normal, it is expected that we will resume with referee recruiting a and education sessions.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Patrick </a:t>
            </a:r>
            <a:r>
              <a:rPr lang="en-CA" sz="1800" dirty="0" err="1">
                <a:effectLst/>
                <a:latin typeface="Calibri" panose="020F0502020204030204" pitchFamily="34" charset="0"/>
                <a:ea typeface="Calibri" panose="020F0502020204030204" pitchFamily="34" charset="0"/>
                <a:cs typeface="Times New Roman" panose="02020603050405020304" pitchFamily="18" charset="0"/>
              </a:rPr>
              <a:t>Vinette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RUSC Head Referee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023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069F71-04A6-4998-81AD-9524A0EAE064}"/>
              </a:ext>
            </a:extLst>
          </p:cNvPr>
          <p:cNvSpPr txBox="1"/>
          <p:nvPr/>
        </p:nvSpPr>
        <p:spPr>
          <a:xfrm>
            <a:off x="480646" y="197346"/>
            <a:ext cx="10984523" cy="6340197"/>
          </a:xfrm>
          <a:prstGeom prst="rect">
            <a:avLst/>
          </a:prstGeom>
          <a:noFill/>
        </p:spPr>
        <p:txBody>
          <a:bodyPr wrap="square">
            <a:spAutoFit/>
          </a:bodyPr>
          <a:lstStyle/>
          <a:p>
            <a:pPr marL="0" marR="0"/>
            <a:r>
              <a:rPr lang="en-CA" sz="2000" b="1" u="sng"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Equipment Manager 2021 season</a:t>
            </a:r>
          </a:p>
          <a:p>
            <a:pPr marL="0" marR="0"/>
            <a:endParaRPr lang="en-US" sz="20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0" marR="0"/>
            <a:r>
              <a:rPr lang="en-CA" sz="1800" u="sng" dirty="0">
                <a:effectLst/>
                <a:latin typeface="Arial" panose="020B0604020202020204" pitchFamily="34" charset="0"/>
                <a:ea typeface="Times New Roman" panose="02020603050405020304" pitchFamily="18" charset="0"/>
              </a:rPr>
              <a:t>Micro uniform and equipment</a:t>
            </a:r>
          </a:p>
          <a:p>
            <a:pPr marL="0" marR="0"/>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Tim Horton supplied the uniforms for the micro up to U10 this year</a:t>
            </a:r>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Tim Horton also supplied a soccer ball size 3 for all the kids to keep. </a:t>
            </a:r>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Gave extra inventory </a:t>
            </a:r>
            <a:r>
              <a:rPr lang="en-CA" sz="1800" dirty="0" err="1">
                <a:effectLst/>
                <a:latin typeface="Arial" panose="020B0604020202020204" pitchFamily="34" charset="0"/>
                <a:ea typeface="Times New Roman" panose="02020603050405020304" pitchFamily="18" charset="0"/>
              </a:rPr>
              <a:t>Campea</a:t>
            </a:r>
            <a:r>
              <a:rPr lang="en-CA" sz="1800" dirty="0">
                <a:effectLst/>
                <a:latin typeface="Arial" panose="020B0604020202020204" pitchFamily="34" charset="0"/>
                <a:ea typeface="Times New Roman" panose="02020603050405020304" pitchFamily="18" charset="0"/>
              </a:rPr>
              <a:t> socks to U12-15 kids</a:t>
            </a:r>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Many shirts, socks and shorts left to either donate or reuse next year to complete sets as needed</a:t>
            </a:r>
            <a:endParaRPr lang="en-US" sz="3200" dirty="0">
              <a:effectLst/>
              <a:latin typeface="Times New Roman" panose="02020603050405020304" pitchFamily="18" charset="0"/>
              <a:ea typeface="Times New Roman" panose="02020603050405020304" pitchFamily="18" charset="0"/>
            </a:endParaRPr>
          </a:p>
          <a:p>
            <a:pPr marL="0" marR="0"/>
            <a:r>
              <a:rPr lang="en-CA" sz="1800" u="sng" dirty="0">
                <a:effectLst/>
                <a:latin typeface="Arial" panose="020B0604020202020204" pitchFamily="34" charset="0"/>
                <a:ea typeface="Times New Roman" panose="02020603050405020304" pitchFamily="18" charset="0"/>
              </a:rPr>
              <a:t>Other Equipment </a:t>
            </a:r>
          </a:p>
          <a:p>
            <a:pPr marL="0" marR="0"/>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First Aid kits were not replenished by Fashion Work Wear as per previous years however we need to order 107 ice extra packs for 39 kits</a:t>
            </a:r>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Wipes purchased for all included in each coaches soccer bag, for field Marshalls and extras at the RUSC office</a:t>
            </a:r>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Individual bottles of hand sanitizer were purchased for all coaches, field Marshalls and players (to be refilled by player afterwards</a:t>
            </a:r>
            <a:endParaRPr lang="en-US" sz="3200" dirty="0">
              <a:effectLst/>
              <a:latin typeface="Times New Roman" panose="02020603050405020304" pitchFamily="18" charset="0"/>
              <a:ea typeface="Times New Roman" panose="02020603050405020304" pitchFamily="18" charset="0"/>
            </a:endParaRPr>
          </a:p>
          <a:p>
            <a:pPr marL="342900" marR="0" lvl="0" indent="-342900">
              <a:buFont typeface="Arial" panose="020B0604020202020204" pitchFamily="34" charset="0"/>
              <a:buChar char="-"/>
            </a:pPr>
            <a:r>
              <a:rPr lang="en-CA" sz="1800" dirty="0">
                <a:effectLst/>
                <a:latin typeface="Arial" panose="020B0604020202020204" pitchFamily="34" charset="0"/>
                <a:ea typeface="Times New Roman" panose="02020603050405020304" pitchFamily="18" charset="0"/>
              </a:rPr>
              <a:t>We also bought mask with the RUSC logo at FWW for the coaches, field Marshalls and the executives and disposable mask if needed</a:t>
            </a:r>
          </a:p>
          <a:p>
            <a:pPr marL="342900" marR="0" lvl="0" indent="-342900">
              <a:buFont typeface="Arial" panose="020B0604020202020204" pitchFamily="34" charset="0"/>
              <a:buChar char="-"/>
            </a:pPr>
            <a:endParaRPr lang="en-US" sz="3200" dirty="0">
              <a:effectLst/>
              <a:latin typeface="Times New Roman" panose="02020603050405020304" pitchFamily="18" charset="0"/>
              <a:ea typeface="Times New Roman" panose="02020603050405020304" pitchFamily="18" charset="0"/>
            </a:endParaRPr>
          </a:p>
          <a:p>
            <a:pPr marL="0" marR="0"/>
            <a:r>
              <a:rPr lang="en-CA" sz="1800" u="sng" dirty="0" err="1">
                <a:effectLst/>
                <a:latin typeface="Arial" panose="020B0604020202020204" pitchFamily="34" charset="0"/>
                <a:ea typeface="Times New Roman" panose="02020603050405020304" pitchFamily="18" charset="0"/>
              </a:rPr>
              <a:t>Soccerfest</a:t>
            </a:r>
            <a:r>
              <a:rPr lang="en-CA" sz="1800" u="sng" dirty="0">
                <a:effectLst/>
                <a:latin typeface="Arial" panose="020B0604020202020204" pitchFamily="34" charset="0"/>
                <a:ea typeface="Times New Roman" panose="02020603050405020304" pitchFamily="18" charset="0"/>
              </a:rPr>
              <a:t>:</a:t>
            </a:r>
            <a:r>
              <a:rPr lang="en-CA" sz="1800" dirty="0">
                <a:effectLst/>
                <a:latin typeface="Arial" panose="020B0604020202020204" pitchFamily="34" charset="0"/>
                <a:ea typeface="Times New Roman" panose="02020603050405020304" pitchFamily="18" charset="0"/>
              </a:rPr>
              <a:t> Cancelled nothing to report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5627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7D83B4-5E8E-43AB-A399-2B56142C9E14}"/>
              </a:ext>
            </a:extLst>
          </p:cNvPr>
          <p:cNvSpPr txBox="1"/>
          <p:nvPr/>
        </p:nvSpPr>
        <p:spPr>
          <a:xfrm>
            <a:off x="375138" y="492368"/>
            <a:ext cx="11570677" cy="550920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Next season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Balls</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Good for size 5 and lots of size 3 balls, may need to replenish size 4, depending on registration numbers.</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Nets:</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All nets to be replaced should we have a complete season</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First Aid kits:</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We have lots left but will need to replenish according to registrations</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Coaches t-shirts</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need to order all sizes (avoid cotton t-shirts as they are not breathable)</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Medals</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Medals to be ordered should we have </a:t>
            </a:r>
            <a:r>
              <a:rPr kumimoji="0" lang="en-CA" sz="1600" b="0" i="0" u="none" strike="noStrike" kern="1200" cap="none" spc="0" normalizeH="0" baseline="0" noProof="0" dirty="0" err="1">
                <a:ln>
                  <a:noFill/>
                </a:ln>
                <a:solidFill>
                  <a:prstClr val="white"/>
                </a:solidFill>
                <a:effectLst/>
                <a:uLnTx/>
                <a:uFillTx/>
                <a:latin typeface="Arial" panose="020B0604020202020204" pitchFamily="34" charset="0"/>
                <a:ea typeface="Times New Roman" panose="02020603050405020304" pitchFamily="18" charset="0"/>
                <a:cs typeface="+mn-cs"/>
              </a:rPr>
              <a:t>Soccerfest</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coming season </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Pinnies:</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To be revised, purged, and purchase new ones according to registrations numbers</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sng"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Other Equipment:</a:t>
            </a: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 </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Ladders, cones, and tags… all good to go, lots in stock. </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Pinnies – overstock, should be good for few years.</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Tim Horton uniforms (tops, socks and shorts) leftover to be recycled next season according to registrations and the next Tim Horton order </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Equipment bags to be reordered (looking into buying new ones for next season as most are torn or have broken zippers) provided regular season</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Ball pumps will need to order some for next season most broken</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Soccer nets – need to be inspected strongly suggest changing all nets</a:t>
            </a:r>
          </a:p>
          <a:p>
            <a:pPr marR="0" lvl="0" algn="l" defTabSz="4572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We are cleaning out the equipment and replenishing slowly and efficiently with less expenses possible looking for both quality and price. Should you have any questions down the road, don’t hesitate to contact me.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mn-cs"/>
              </a:rPr>
              <a:t>Natalie Gendron</a:t>
            </a: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08757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B197B7-781C-4043-9E09-993FE678E910}"/>
              </a:ext>
            </a:extLst>
          </p:cNvPr>
          <p:cNvSpPr txBox="1"/>
          <p:nvPr/>
        </p:nvSpPr>
        <p:spPr>
          <a:xfrm>
            <a:off x="445478" y="246185"/>
            <a:ext cx="10914184" cy="6124754"/>
          </a:xfrm>
          <a:prstGeom prst="rect">
            <a:avLst/>
          </a:prstGeom>
          <a:noFill/>
        </p:spPr>
        <p:txBody>
          <a:bodyPr wrap="square">
            <a:spAutoFit/>
          </a:bodyPr>
          <a:lstStyle/>
          <a:p>
            <a:pPr marL="0" marR="0">
              <a:spcBef>
                <a:spcPts val="0"/>
              </a:spcBef>
              <a:spcAft>
                <a:spcPts val="0"/>
              </a:spcAft>
            </a:pPr>
            <a:r>
              <a:rPr lang="en-US" sz="24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Facilities Manager</a:t>
            </a:r>
          </a:p>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This season due to COVID only three (3) fields were used.  The Club utilized the following fields starting July 6th:</a:t>
            </a:r>
          </a:p>
          <a:p>
            <a:pPr marL="0" marR="0" indent="457200">
              <a:spcBef>
                <a:spcPts val="0"/>
              </a:spcBef>
              <a:spcAft>
                <a:spcPts val="0"/>
              </a:spcAft>
            </a:pPr>
            <a:r>
              <a:rPr lang="en-US" sz="1600" dirty="0">
                <a:effectLst/>
                <a:latin typeface="Times New Roman" panose="02020603050405020304" pitchFamily="18" charset="0"/>
                <a:ea typeface="Times New Roman" panose="02020603050405020304" pitchFamily="18" charset="0"/>
              </a:rPr>
              <a:t>1) CIHA (east)</a:t>
            </a:r>
          </a:p>
          <a:p>
            <a:pPr marL="0" marR="0" indent="457200">
              <a:spcBef>
                <a:spcPts val="0"/>
              </a:spcBef>
              <a:spcAft>
                <a:spcPts val="0"/>
              </a:spcAft>
            </a:pPr>
            <a:r>
              <a:rPr lang="en-US" sz="1600" dirty="0">
                <a:effectLst/>
                <a:latin typeface="Times New Roman" panose="02020603050405020304" pitchFamily="18" charset="0"/>
                <a:ea typeface="Times New Roman" panose="02020603050405020304" pitchFamily="18" charset="0"/>
              </a:rPr>
              <a:t>2) CIHA (west)</a:t>
            </a:r>
          </a:p>
          <a:p>
            <a:pPr marL="0" marR="0" indent="457200">
              <a:spcBef>
                <a:spcPts val="0"/>
              </a:spcBef>
              <a:spcAft>
                <a:spcPts val="0"/>
              </a:spcAft>
            </a:pPr>
            <a:r>
              <a:rPr lang="en-US" sz="1600" dirty="0">
                <a:effectLst/>
                <a:latin typeface="Times New Roman" panose="02020603050405020304" pitchFamily="18" charset="0"/>
                <a:ea typeface="Times New Roman" panose="02020603050405020304" pitchFamily="18" charset="0"/>
              </a:rPr>
              <a:t>3) CIHA (mini)</a:t>
            </a:r>
          </a:p>
          <a:p>
            <a:pPr marL="0" marR="0" indent="457200">
              <a:spcBef>
                <a:spcPts val="0"/>
              </a:spcBef>
              <a:spcAft>
                <a:spcPts val="0"/>
              </a:spcAft>
            </a:pPr>
            <a:r>
              <a:rPr lang="en-CA"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All three (3) fields were subdivided in order to meet EOHU requirements.  The CIHA east field was subdivided into three (3) smaller size fields, while the CIHA west and mini were both subdivided into two (2) fields.  This gave us seven (7) fields to work with.</a:t>
            </a: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The </a:t>
            </a:r>
            <a:r>
              <a:rPr lang="en-US" sz="1600" b="1" dirty="0">
                <a:effectLst/>
                <a:latin typeface="Times New Roman" panose="02020603050405020304" pitchFamily="18" charset="0"/>
                <a:ea typeface="Times New Roman" panose="02020603050405020304" pitchFamily="18" charset="0"/>
              </a:rPr>
              <a:t>field lining</a:t>
            </a:r>
            <a:r>
              <a:rPr lang="en-US" sz="1600" dirty="0">
                <a:effectLst/>
                <a:latin typeface="Times New Roman" panose="02020603050405020304" pitchFamily="18" charset="0"/>
                <a:ea typeface="Times New Roman" panose="02020603050405020304" pitchFamily="18" charset="0"/>
              </a:rPr>
              <a:t> was done for volunteer hours by Richard Campeau and his son, Nicholas (14 </a:t>
            </a:r>
            <a:r>
              <a:rPr lang="en-US" sz="1600" dirty="0" err="1">
                <a:effectLst/>
                <a:latin typeface="Times New Roman" panose="02020603050405020304" pitchFamily="18" charset="0"/>
                <a:ea typeface="Times New Roman" panose="02020603050405020304" pitchFamily="18" charset="0"/>
              </a:rPr>
              <a:t>yrs</a:t>
            </a:r>
            <a:r>
              <a:rPr lang="en-US" sz="1600" dirty="0">
                <a:effectLst/>
                <a:latin typeface="Times New Roman" panose="02020603050405020304" pitchFamily="18" charset="0"/>
                <a:ea typeface="Times New Roman" panose="02020603050405020304" pitchFamily="18" charset="0"/>
              </a:rPr>
              <a:t> old).  When the first markings were done dots were painted on all fields with 3.0m spacing in order to manage the social distancing when coaches talked to the players.    All line marking this year was done with the spray cans and the walk along machines.  If there’s anybody else willing to take over the task next summer, they would be willing to step aside and train the new comers.</a:t>
            </a: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This year’s </a:t>
            </a:r>
            <a:r>
              <a:rPr lang="en-US" sz="1600" b="1" dirty="0">
                <a:effectLst/>
                <a:latin typeface="Times New Roman" panose="02020603050405020304" pitchFamily="18" charset="0"/>
                <a:ea typeface="Times New Roman" panose="02020603050405020304" pitchFamily="18" charset="0"/>
              </a:rPr>
              <a:t>paint order</a:t>
            </a:r>
            <a:r>
              <a:rPr lang="en-US" sz="1600" dirty="0">
                <a:effectLst/>
                <a:latin typeface="Times New Roman" panose="02020603050405020304" pitchFamily="18" charset="0"/>
                <a:ea typeface="Times New Roman" panose="02020603050405020304" pitchFamily="18" charset="0"/>
              </a:rPr>
              <a:t> was for ten (10) cases of white spray paint and one (1) case of nozzle cleaner.  Left over from the 2020 season is approx. Eight (8) pails of white paint for the ride along paint machine.  This paint will need to be disposed as it is now too old to be used.</a:t>
            </a:r>
          </a:p>
          <a:p>
            <a:pPr marL="0" marR="0">
              <a:spcBef>
                <a:spcPts val="0"/>
              </a:spcBef>
              <a:spcAft>
                <a:spcPts val="0"/>
              </a:spcAft>
            </a:pPr>
            <a:r>
              <a:rPr lang="en-US" sz="1600" u="sng" dirty="0">
                <a:effectLst/>
                <a:latin typeface="Times New Roman" panose="02020603050405020304" pitchFamily="18" charset="0"/>
                <a:ea typeface="Times New Roman" panose="02020603050405020304" pitchFamily="18" charset="0"/>
              </a:rPr>
              <a:t>Lesson learns:</a:t>
            </a:r>
            <a:r>
              <a:rPr lang="en-US" sz="1600" dirty="0">
                <a:effectLst/>
                <a:latin typeface="Times New Roman" panose="02020603050405020304" pitchFamily="18" charset="0"/>
                <a:ea typeface="Times New Roman" panose="02020603050405020304" pitchFamily="18" charset="0"/>
              </a:rPr>
              <a:t> Issues from 2017 season wasn’t the paint, it was the way we sprayed/used the paint with the machine. </a:t>
            </a:r>
            <a:br>
              <a:rPr lang="en-US" sz="1600" dirty="0">
                <a:effectLst/>
                <a:latin typeface="Times New Roman" panose="02020603050405020304" pitchFamily="18" charset="0"/>
                <a:ea typeface="Times New Roman" panose="02020603050405020304" pitchFamily="18" charset="0"/>
              </a:rPr>
            </a:b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In general, the </a:t>
            </a:r>
            <a:r>
              <a:rPr lang="en-US" sz="1600" b="1" dirty="0">
                <a:effectLst/>
                <a:latin typeface="Times New Roman" panose="02020603050405020304" pitchFamily="18" charset="0"/>
                <a:ea typeface="Times New Roman" panose="02020603050405020304" pitchFamily="18" charset="0"/>
              </a:rPr>
              <a:t>grass cutting</a:t>
            </a:r>
            <a:r>
              <a:rPr lang="en-US" sz="1600" dirty="0">
                <a:effectLst/>
                <a:latin typeface="Times New Roman" panose="02020603050405020304" pitchFamily="18" charset="0"/>
                <a:ea typeface="Times New Roman" panose="02020603050405020304" pitchFamily="18" charset="0"/>
              </a:rPr>
              <a:t> at the CIHA fields was done on a weekly basis and as with the lining of the fields.</a:t>
            </a: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No </a:t>
            </a:r>
            <a:r>
              <a:rPr lang="en-US" sz="1600" b="1" dirty="0">
                <a:effectLst/>
                <a:latin typeface="Times New Roman" panose="02020603050405020304" pitchFamily="18" charset="0"/>
                <a:ea typeface="Times New Roman" panose="02020603050405020304" pitchFamily="18" charset="0"/>
              </a:rPr>
              <a:t>indoor gym bookings</a:t>
            </a:r>
            <a:r>
              <a:rPr lang="en-US" sz="1600" dirty="0">
                <a:effectLst/>
                <a:latin typeface="Times New Roman" panose="02020603050405020304" pitchFamily="18" charset="0"/>
                <a:ea typeface="Times New Roman" panose="02020603050405020304" pitchFamily="18" charset="0"/>
              </a:rPr>
              <a:t> were done in 2021 as COVID restrictions did not permit.</a:t>
            </a:r>
          </a:p>
        </p:txBody>
      </p:sp>
    </p:spTree>
    <p:extLst>
      <p:ext uri="{BB962C8B-B14F-4D97-AF65-F5344CB8AC3E}">
        <p14:creationId xmlns:p14="http://schemas.microsoft.com/office/powerpoint/2010/main" val="1782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50CEF-E681-4797-8DF8-661CE87C26A4}"/>
              </a:ext>
            </a:extLst>
          </p:cNvPr>
          <p:cNvSpPr>
            <a:spLocks noGrp="1"/>
          </p:cNvSpPr>
          <p:nvPr>
            <p:ph type="title"/>
          </p:nvPr>
        </p:nvSpPr>
        <p:spPr>
          <a:xfrm>
            <a:off x="838198" y="486383"/>
            <a:ext cx="10515601" cy="321013"/>
          </a:xfrm>
        </p:spPr>
        <p:txBody>
          <a:bodyPr>
            <a:normAutofit fontScale="90000"/>
          </a:bodyPr>
          <a:lstStyle/>
          <a:p>
            <a:br>
              <a:rPr lang="en-CA" sz="1800" b="1" dirty="0">
                <a:solidFill>
                  <a:srgbClr val="222222"/>
                </a:solidFill>
                <a:effectLst/>
                <a:latin typeface="Times New Roman" panose="02020603050405020304" pitchFamily="18" charset="0"/>
                <a:ea typeface="Times New Roman" panose="02020603050405020304" pitchFamily="18" charset="0"/>
              </a:rPr>
            </a:br>
            <a:br>
              <a:rPr lang="en-CA" sz="1800" b="1" dirty="0">
                <a:solidFill>
                  <a:srgbClr val="222222"/>
                </a:solidFill>
                <a:effectLst/>
                <a:latin typeface="Times New Roman" panose="02020603050405020304" pitchFamily="18" charset="0"/>
                <a:ea typeface="Times New Roman" panose="02020603050405020304" pitchFamily="18" charset="0"/>
              </a:rPr>
            </a:br>
            <a:br>
              <a:rPr lang="en-CA" sz="1800" b="1" dirty="0">
                <a:solidFill>
                  <a:srgbClr val="222222"/>
                </a:solidFill>
                <a:effectLst/>
                <a:latin typeface="Times New Roman" panose="02020603050405020304" pitchFamily="18" charset="0"/>
                <a:ea typeface="Times New Roman" panose="02020603050405020304" pitchFamily="18" charset="0"/>
              </a:rPr>
            </a:br>
            <a:r>
              <a:rPr lang="en-CA" sz="1800" b="1" dirty="0">
                <a:solidFill>
                  <a:srgbClr val="222222"/>
                </a:solidFill>
                <a:effectLst/>
                <a:latin typeface="Times New Roman" panose="02020603050405020304" pitchFamily="18" charset="0"/>
                <a:ea typeface="Times New Roman" panose="02020603050405020304" pitchFamily="18" charset="0"/>
              </a:rPr>
              <a:t>AGM 2021 - AGENDA</a:t>
            </a:r>
            <a:r>
              <a:rPr lang="en-CA" sz="1800" dirty="0">
                <a:solidFill>
                  <a:srgbClr val="222222"/>
                </a:solidFill>
                <a:effectLst/>
                <a:latin typeface="Times New Roman" panose="02020603050405020304" pitchFamily="18"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3E0A33E-71CB-46DE-8821-9C4F1B9398C1}"/>
              </a:ext>
            </a:extLst>
          </p:cNvPr>
          <p:cNvSpPr>
            <a:spLocks noGrp="1"/>
          </p:cNvSpPr>
          <p:nvPr>
            <p:ph idx="1"/>
          </p:nvPr>
        </p:nvSpPr>
        <p:spPr>
          <a:xfrm>
            <a:off x="838198" y="1031132"/>
            <a:ext cx="10340505" cy="5428034"/>
          </a:xfrm>
        </p:spPr>
        <p:txBody>
          <a:bodyPr anchor="t">
            <a:normAutofit lnSpcReduction="10000"/>
          </a:bodyPr>
          <a:lstStyle/>
          <a:p>
            <a:pPr marL="0" marR="0">
              <a:lnSpc>
                <a:spcPts val="1200"/>
              </a:lnSpc>
              <a:spcBef>
                <a:spcPts val="0"/>
              </a:spcBef>
              <a:spcAft>
                <a:spcPts val="0"/>
              </a:spcAft>
            </a:pPr>
            <a:endParaRPr lang="en-CA" sz="1800" b="1" dirty="0">
              <a:solidFill>
                <a:srgbClr val="222222"/>
              </a:solidFill>
              <a:effectLst/>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r>
              <a:rPr lang="en-CA" sz="1800" b="1" dirty="0">
                <a:solidFill>
                  <a:srgbClr val="222222"/>
                </a:solidFill>
                <a:effectLst/>
                <a:latin typeface="Times New Roman" panose="02020603050405020304" pitchFamily="18" charset="0"/>
                <a:ea typeface="Times New Roman" panose="02020603050405020304" pitchFamily="18" charset="0"/>
              </a:rPr>
              <a:t>Opening remarks/Welcome: at 1H31PM</a:t>
            </a:r>
          </a:p>
          <a:p>
            <a:pPr marL="0" marR="0" indent="0">
              <a:lnSpc>
                <a:spcPts val="1200"/>
              </a:lnSpc>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endParaRPr lang="en-CA" sz="1800" dirty="0">
              <a:solidFill>
                <a:srgbClr val="222222"/>
              </a:solidFill>
              <a:effectLst/>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 Introduction of Executive</a:t>
            </a:r>
          </a:p>
          <a:p>
            <a:pPr marL="0" marR="0" indent="0">
              <a:lnSpc>
                <a:spcPts val="1200"/>
              </a:lnSpc>
              <a:spcBef>
                <a:spcPts val="0"/>
              </a:spcBef>
              <a:spcAft>
                <a:spcPts val="0"/>
              </a:spcAft>
              <a:buNone/>
            </a:pPr>
            <a:endParaRPr lang="en-CA" sz="1800" dirty="0">
              <a:solidFill>
                <a:srgbClr val="222222"/>
              </a:solidFill>
              <a:effectLst/>
              <a:latin typeface="Times New Roman" panose="02020603050405020304" pitchFamily="18" charset="0"/>
              <a:ea typeface="Times New Roman" panose="02020603050405020304" pitchFamily="18" charset="0"/>
            </a:endParaRPr>
          </a:p>
          <a:p>
            <a:pPr marL="0" marR="0" indent="457200">
              <a:lnSpc>
                <a:spcPts val="12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r>
              <a:rPr lang="en-CA" sz="1800" b="1" dirty="0">
                <a:solidFill>
                  <a:srgbClr val="222222"/>
                </a:solidFill>
                <a:effectLst/>
                <a:latin typeface="Times New Roman" panose="02020603050405020304" pitchFamily="18" charset="0"/>
                <a:ea typeface="Times New Roman" panose="02020603050405020304" pitchFamily="18" charset="0"/>
              </a:rPr>
              <a:t>Minutes of 2019 AGM to be read</a:t>
            </a:r>
          </a:p>
          <a:p>
            <a:pPr marL="0" marR="0">
              <a:lnSpc>
                <a:spcPts val="12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1. Errors or omissions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2. Motion to adopt the 2019 AGM minutes as read</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3. Business arising from the minutes</a:t>
            </a:r>
          </a:p>
          <a:p>
            <a:pPr marL="0" marR="0" indent="0">
              <a:spcBef>
                <a:spcPts val="0"/>
              </a:spcBef>
              <a:spcAft>
                <a:spcPts val="0"/>
              </a:spcAft>
              <a:buNone/>
            </a:pPr>
            <a:endParaRPr lang="en-CA" sz="1800" dirty="0">
              <a:solidFill>
                <a:srgbClr val="222222"/>
              </a:solidFill>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r>
              <a:rPr lang="en-CA" sz="1800" b="1" dirty="0">
                <a:solidFill>
                  <a:srgbClr val="222222"/>
                </a:solidFill>
                <a:effectLst/>
                <a:latin typeface="Times New Roman" panose="02020603050405020304" pitchFamily="18" charset="0"/>
                <a:ea typeface="Times New Roman" panose="02020603050405020304" pitchFamily="18" charset="0"/>
              </a:rPr>
              <a:t>New business:</a:t>
            </a:r>
          </a:p>
          <a:p>
            <a:pPr marL="0" marR="0">
              <a:lnSpc>
                <a:spcPts val="12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1. Budget 2021-22</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2. New initiatives: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3. Questions from the floor</a:t>
            </a:r>
            <a:endParaRPr lang="en-US" sz="1800" dirty="0">
              <a:effectLst/>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endParaRPr lang="en-CA" sz="1800" b="1" dirty="0">
              <a:solidFill>
                <a:srgbClr val="222222"/>
              </a:solidFill>
              <a:effectLst/>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endParaRPr lang="en-CA" sz="1800" b="1" dirty="0">
              <a:solidFill>
                <a:srgbClr val="222222"/>
              </a:solidFill>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r>
              <a:rPr lang="en-CA" sz="1800" b="1" dirty="0">
                <a:solidFill>
                  <a:srgbClr val="222222"/>
                </a:solidFill>
                <a:effectLst/>
                <a:latin typeface="Times New Roman" panose="02020603050405020304" pitchFamily="18" charset="0"/>
                <a:ea typeface="Times New Roman" panose="02020603050405020304" pitchFamily="18" charset="0"/>
              </a:rPr>
              <a:t>Presentation of Annual Report </a:t>
            </a:r>
          </a:p>
          <a:p>
            <a:pPr marL="0" marR="0" indent="0">
              <a:lnSpc>
                <a:spcPts val="1200"/>
              </a:lnSpc>
              <a:spcBef>
                <a:spcPts val="0"/>
              </a:spcBef>
              <a:spcAft>
                <a:spcPts val="0"/>
              </a:spcAft>
              <a:buNone/>
            </a:pPr>
            <a:endParaRPr lang="en-CA" sz="1800" b="1" dirty="0">
              <a:solidFill>
                <a:srgbClr val="222222"/>
              </a:solidFill>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1.  President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1800" dirty="0">
                <a:solidFill>
                  <a:srgbClr val="222222"/>
                </a:solidFill>
                <a:effectLst/>
                <a:latin typeface="Times New Roman" panose="02020603050405020304" pitchFamily="18" charset="0"/>
                <a:ea typeface="Times New Roman" panose="02020603050405020304" pitchFamily="18" charset="0"/>
              </a:rPr>
              <a:t>2.  Vice-President </a:t>
            </a:r>
            <a:endParaRPr lang="en-US" sz="18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AutoNum type="arabicPeriod" startAt="3"/>
            </a:pPr>
            <a:r>
              <a:rPr lang="en-CA" sz="1800" dirty="0">
                <a:solidFill>
                  <a:srgbClr val="222222"/>
                </a:solidFill>
                <a:effectLst/>
                <a:latin typeface="Times New Roman" panose="02020603050405020304" pitchFamily="18" charset="0"/>
                <a:ea typeface="Times New Roman" panose="02020603050405020304" pitchFamily="18" charset="0"/>
              </a:rPr>
              <a:t>Other Exec Reports will be included within the AGM report.</a:t>
            </a:r>
          </a:p>
          <a:p>
            <a:pPr marL="342900" marR="0" indent="-342900">
              <a:spcBef>
                <a:spcPts val="0"/>
              </a:spcBef>
              <a:spcAft>
                <a:spcPts val="0"/>
              </a:spcAft>
              <a:buAutoNum type="arabicPeriod" startAt="3"/>
            </a:pPr>
            <a:endParaRPr lang="en-CA" sz="1800" dirty="0">
              <a:solidFill>
                <a:srgbClr val="222222"/>
              </a:solidFill>
              <a:latin typeface="Times New Roman" panose="02020603050405020304" pitchFamily="18" charset="0"/>
              <a:ea typeface="Times New Roman" panose="02020603050405020304" pitchFamily="18" charset="0"/>
            </a:endParaRPr>
          </a:p>
          <a:p>
            <a:pPr marL="0" indent="0">
              <a:spcBef>
                <a:spcPts val="0"/>
              </a:spcBef>
              <a:buNone/>
            </a:pPr>
            <a:r>
              <a:rPr lang="en-CA" sz="1800" b="1" dirty="0">
                <a:solidFill>
                  <a:srgbClr val="222222"/>
                </a:solidFill>
                <a:effectLst/>
                <a:latin typeface="Times New Roman" panose="02020603050405020304" pitchFamily="18" charset="0"/>
                <a:ea typeface="Times New Roman" panose="02020603050405020304" pitchFamily="18" charset="0"/>
              </a:rPr>
              <a:t>Meeting turned over to the Election Chairman</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lnSpc>
                <a:spcPts val="1200"/>
              </a:lnSpc>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80268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541B48-F9EA-4D50-9543-31EAAA26CBE6}"/>
              </a:ext>
            </a:extLst>
          </p:cNvPr>
          <p:cNvSpPr txBox="1"/>
          <p:nvPr/>
        </p:nvSpPr>
        <p:spPr>
          <a:xfrm>
            <a:off x="410308" y="715108"/>
            <a:ext cx="11090030" cy="5324535"/>
          </a:xfrm>
          <a:prstGeom prst="rect">
            <a:avLst/>
          </a:prstGeom>
          <a:noFill/>
        </p:spPr>
        <p:txBody>
          <a:bodyPr wrap="square">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Field assignments</a:t>
            </a:r>
            <a:r>
              <a:rPr lang="en-US" sz="2000" dirty="0">
                <a:effectLst/>
                <a:latin typeface="Times New Roman" panose="02020603050405020304" pitchFamily="18" charset="0"/>
                <a:ea typeface="Times New Roman" panose="02020603050405020304" pitchFamily="18" charset="0"/>
              </a:rPr>
              <a:t> went well but 2021 season was definitely a different one.  The three (3) CIHA fields were subdivided into seven (7) fields.  No outside teams were permitted therefore no games were scheduled.  The season started on the week of July 5</a:t>
            </a:r>
            <a:r>
              <a:rPr lang="en-US" sz="2000" baseline="30000" dirty="0">
                <a:effectLst/>
                <a:latin typeface="Times New Roman" panose="02020603050405020304" pitchFamily="18" charset="0"/>
                <a:ea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rPr>
              <a:t> and ran for six (6) weeks up to August 13</a:t>
            </a:r>
            <a:r>
              <a:rPr lang="en-US" sz="2000" baseline="30000" dirty="0">
                <a:effectLst/>
                <a:latin typeface="Times New Roman" panose="02020603050405020304" pitchFamily="18" charset="0"/>
                <a:ea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rPr>
              <a:t>.  Field assignments were consistent on a weekly basis.  Everyone kept the same time slots for the six (6) weeks of the season.</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facilities manager role takes lots of time behind the desk (buying, making agreements, follow up and making sure everything is ready for the season) and a significant time on the fields - both activities are mainly pre- and post-outdoor season.  There are lots of communications that I suggest to include the facilities manager as kind of the glue between what is feasible against what is desire.  During the 2021 season I had good support from RUSC officer and few other Exec members; without their help, it couldn’t be impossible to succeed, I hope the same support or more can be provided for the 2022.  The work behind the desk is not noticed that much but in order to fulfill the expectations is necessary to apply quite some time to make everything happen.</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Richard Campeau,</a:t>
            </a:r>
          </a:p>
        </p:txBody>
      </p:sp>
    </p:spTree>
    <p:extLst>
      <p:ext uri="{BB962C8B-B14F-4D97-AF65-F5344CB8AC3E}">
        <p14:creationId xmlns:p14="http://schemas.microsoft.com/office/powerpoint/2010/main" val="612506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2CED85-CFA6-4E42-BE5D-F7A30EB038FD}"/>
              </a:ext>
            </a:extLst>
          </p:cNvPr>
          <p:cNvSpPr txBox="1"/>
          <p:nvPr/>
        </p:nvSpPr>
        <p:spPr>
          <a:xfrm>
            <a:off x="525295" y="512857"/>
            <a:ext cx="11264628" cy="5509200"/>
          </a:xfrm>
          <a:prstGeom prst="rect">
            <a:avLst/>
          </a:prstGeom>
          <a:noFill/>
        </p:spPr>
        <p:txBody>
          <a:bodyPr wrap="square">
            <a:spAutoFit/>
          </a:bodyPr>
          <a:lstStyle/>
          <a:p>
            <a:pPr marL="0" marR="0">
              <a:spcBef>
                <a:spcPts val="0"/>
              </a:spcBef>
              <a:spcAft>
                <a:spcPts val="0"/>
              </a:spcAft>
            </a:pPr>
            <a:r>
              <a:rPr lang="en-CA" sz="1600" u="sng" dirty="0">
                <a:effectLst/>
                <a:latin typeface="Times New Roman Bold" panose="02020803070505020304" pitchFamily="18" charset="0"/>
                <a:ea typeface="ヒラギノ角ゴ Pro W3"/>
                <a:cs typeface="Times New Roman" panose="02020603050405020304" pitchFamily="18" charset="0"/>
              </a:rPr>
              <a:t>Director of Recreational - </a:t>
            </a:r>
            <a:r>
              <a:rPr lang="en-GB" sz="1600" u="sng" dirty="0">
                <a:effectLst/>
                <a:latin typeface="Times New Roman Bold" panose="02020803070505020304" pitchFamily="18" charset="0"/>
                <a:ea typeface="ヒラギノ角ゴ Pro W3"/>
                <a:cs typeface="Times New Roman" panose="02020603050405020304" pitchFamily="18" charset="0"/>
              </a:rPr>
              <a:t>Micro  report for the season 2021</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CA" sz="1600" u="sng" dirty="0">
                <a:effectLst/>
                <a:latin typeface="Times New Roman Bold" panose="02020803070505020304" pitchFamily="18" charset="0"/>
                <a:ea typeface="ヒラギノ角ゴ Pro W3"/>
                <a:cs typeface="Times New Roman" panose="02020603050405020304" pitchFamily="18" charset="0"/>
              </a:rPr>
              <a:t>Director of Recreational – Youth report for the season 2021</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Times New Roman" panose="02020603050405020304" pitchFamily="18" charset="0"/>
                <a:ea typeface="ヒラギノ角ゴ Pro W3"/>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This report provides an overview of the house league U4 to U16 </a:t>
            </a:r>
            <a:r>
              <a:rPr lang="en-CA" sz="1600" dirty="0">
                <a:effectLst/>
                <a:latin typeface="Arial" panose="020B0604020202020204" pitchFamily="34" charset="0"/>
                <a:ea typeface="ヒラギノ角ゴ Pro W3"/>
                <a:cs typeface="Times New Roman" panose="02020603050405020304" pitchFamily="18" charset="0"/>
              </a:rPr>
              <a:t>(Boys and Girls) </a:t>
            </a:r>
            <a:r>
              <a:rPr lang="en-GB" sz="1600" dirty="0">
                <a:effectLst/>
                <a:latin typeface="Arial" panose="020B0604020202020204" pitchFamily="34" charset="0"/>
                <a:ea typeface="ヒラギノ角ゴ Pro W3"/>
                <a:cs typeface="Times New Roman" panose="02020603050405020304" pitchFamily="18" charset="0"/>
              </a:rPr>
              <a:t>age group.</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CA" sz="1600" dirty="0">
                <a:effectLst/>
                <a:latin typeface="Arial" panose="020B0604020202020204" pitchFamily="34" charset="0"/>
                <a:ea typeface="ヒラギノ角ゴ Pro W3"/>
                <a:cs typeface="Times New Roman" panose="02020603050405020304" pitchFamily="18" charset="0"/>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This year was a another special one due to the pandemic and RUSC was pleased to be able to offer a shortened soccer season for house league.  The season ran for 6 weeks (July 12</a:t>
            </a:r>
            <a:r>
              <a:rPr lang="en-GB" sz="1600" baseline="30000" dirty="0">
                <a:effectLst/>
                <a:latin typeface="Arial" panose="020B0604020202020204" pitchFamily="34" charset="0"/>
                <a:ea typeface="ヒラギノ角ゴ Pro W3"/>
                <a:cs typeface="Times New Roman" panose="02020603050405020304" pitchFamily="18" charset="0"/>
              </a:rPr>
              <a:t>th</a:t>
            </a:r>
            <a:r>
              <a:rPr lang="en-GB" sz="1600" dirty="0">
                <a:effectLst/>
                <a:latin typeface="Arial" panose="020B0604020202020204" pitchFamily="34" charset="0"/>
                <a:ea typeface="ヒラギノ角ゴ Pro W3"/>
                <a:cs typeface="Times New Roman" panose="02020603050405020304" pitchFamily="18" charset="0"/>
              </a:rPr>
              <a:t> – August 20</a:t>
            </a:r>
            <a:r>
              <a:rPr lang="en-GB" sz="1600" baseline="30000" dirty="0">
                <a:effectLst/>
                <a:latin typeface="Arial" panose="020B0604020202020204" pitchFamily="34" charset="0"/>
                <a:ea typeface="ヒラギノ角ゴ Pro W3"/>
                <a:cs typeface="Times New Roman" panose="02020603050405020304" pitchFamily="18" charset="0"/>
              </a:rPr>
              <a:t>th</a:t>
            </a:r>
            <a:r>
              <a:rPr lang="en-GB" sz="1600" dirty="0">
                <a:effectLst/>
                <a:latin typeface="Arial" panose="020B0604020202020204" pitchFamily="34" charset="0"/>
                <a:ea typeface="ヒラギノ角ゴ Pro W3"/>
                <a:cs typeface="Times New Roman" panose="02020603050405020304" pitchFamily="18" charset="0"/>
              </a:rPr>
              <a:t>) with a special programme (practices and no scrimmages for the first couple of weeks and with a short scrimmage for the rest of the season) at the CIHA.</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This year the “league” complements were:</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CA" sz="1600" dirty="0">
                <a:effectLst/>
                <a:latin typeface="Arial" panose="020B0604020202020204" pitchFamily="34" charset="0"/>
                <a:ea typeface="ヒラギノ角ゴ Pro W3"/>
                <a:cs typeface="Times New Roman" panose="02020603050405020304" pitchFamily="18" charset="0"/>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U4 = </a:t>
            </a:r>
            <a:r>
              <a:rPr lang="en-CA" sz="1600" dirty="0">
                <a:effectLst/>
                <a:latin typeface="Arial" panose="020B0604020202020204" pitchFamily="34" charset="0"/>
                <a:ea typeface="ヒラギノ角ゴ Pro W3"/>
                <a:cs typeface="Times New Roman" panose="02020603050405020304" pitchFamily="18" charset="0"/>
              </a:rPr>
              <a:t>2</a:t>
            </a:r>
            <a:r>
              <a:rPr lang="en-GB" sz="1600" dirty="0">
                <a:effectLst/>
                <a:latin typeface="Arial" panose="020B0604020202020204" pitchFamily="34" charset="0"/>
                <a:ea typeface="ヒラギノ角ゴ Pro W3"/>
                <a:cs typeface="Times New Roman" panose="02020603050405020304" pitchFamily="18" charset="0"/>
              </a:rPr>
              <a:t> teams, U5 = 2 teams</a:t>
            </a:r>
            <a:r>
              <a:rPr lang="en-CA" sz="1600" dirty="0">
                <a:effectLst/>
                <a:latin typeface="Arial" panose="020B0604020202020204" pitchFamily="34" charset="0"/>
                <a:ea typeface="ヒラギノ角ゴ Pro W3"/>
                <a:cs typeface="Times New Roman" panose="02020603050405020304" pitchFamily="18" charset="0"/>
              </a:rPr>
              <a:t>, </a:t>
            </a:r>
            <a:r>
              <a:rPr lang="en-GB" sz="1600" dirty="0">
                <a:effectLst/>
                <a:latin typeface="Arial" panose="020B0604020202020204" pitchFamily="34" charset="0"/>
                <a:ea typeface="ヒラギノ角ゴ Pro W3"/>
                <a:cs typeface="Times New Roman" panose="02020603050405020304" pitchFamily="18" charset="0"/>
              </a:rPr>
              <a:t>U6 = 2 teams</a:t>
            </a:r>
            <a:r>
              <a:rPr lang="en-CA" sz="1600" dirty="0">
                <a:effectLst/>
                <a:latin typeface="Arial" panose="020B0604020202020204" pitchFamily="34" charset="0"/>
                <a:ea typeface="ヒラギノ角ゴ Pro W3"/>
                <a:cs typeface="Times New Roman" panose="02020603050405020304" pitchFamily="18" charset="0"/>
              </a:rPr>
              <a:t>, U8 boys = 3 teams, U8 girls = 2 teams, U10 Mixed = 3 teams, U12 Mixed = 2 teams and U15 Mixed = 1 team.</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Overall the weather was not an issue this year, although</a:t>
            </a:r>
            <a:r>
              <a:rPr lang="en-CA" sz="1600" dirty="0">
                <a:effectLst/>
                <a:latin typeface="Arial" panose="020B0604020202020204" pitchFamily="34" charset="0"/>
                <a:ea typeface="ヒラギノ角ゴ Pro W3"/>
                <a:cs typeface="Times New Roman" panose="02020603050405020304" pitchFamily="18" charset="0"/>
              </a:rPr>
              <a:t> we did have a couple of nights cancelled due to thunderstorms and heavy rain.  For the most part hot temperatures and humidity was not an issue this year. As with previous years, there were several parents who expressed that the club should lower the temperature threshold for U4 to 35 degrees Celsius.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GB" sz="1600" dirty="0">
                <a:effectLst/>
                <a:latin typeface="Arial" panose="020B0604020202020204" pitchFamily="34" charset="0"/>
                <a:ea typeface="ヒラギノ角ゴ Pro W3"/>
                <a:cs typeface="Times New Roman" panose="02020603050405020304" pitchFamily="18" charset="0"/>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CA" sz="1600" dirty="0">
                <a:effectLst/>
                <a:latin typeface="Arial" panose="020B0604020202020204" pitchFamily="34" charset="0"/>
                <a:ea typeface="ヒラギノ角ゴ Pro W3"/>
                <a:cs typeface="Times New Roman" panose="02020603050405020304" pitchFamily="18" charset="0"/>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CA" sz="1600" dirty="0">
                <a:effectLst/>
                <a:latin typeface="Arial" panose="020B0604020202020204" pitchFamily="34" charset="0"/>
                <a:ea typeface="ヒラギノ角ゴ Pro W3"/>
                <a:cs typeface="Times New Roman" panose="02020603050405020304" pitchFamily="18" charset="0"/>
              </a:rPr>
              <a:t> </a:t>
            </a:r>
            <a:endParaRPr lang="en-US" sz="1600" dirty="0">
              <a:effectLst/>
              <a:latin typeface="Times New Roman" panose="02020603050405020304" pitchFamily="18" charset="0"/>
              <a:ea typeface="ヒラギノ角ゴ Pro W3"/>
            </a:endParaRPr>
          </a:p>
          <a:p>
            <a:pPr marL="0" marR="0">
              <a:spcBef>
                <a:spcPts val="0"/>
              </a:spcBef>
              <a:spcAft>
                <a:spcPts val="0"/>
              </a:spcAft>
            </a:pPr>
            <a:r>
              <a:rPr lang="en-CA" sz="1600" dirty="0">
                <a:effectLst/>
                <a:latin typeface="Arial" panose="020B0604020202020204" pitchFamily="34" charset="0"/>
                <a:ea typeface="ヒラギノ角ゴ Pro W3"/>
                <a:cs typeface="Times New Roman" panose="02020603050405020304" pitchFamily="18" charset="0"/>
              </a:rPr>
              <a:t>Respectively submitted by Chris </a:t>
            </a:r>
            <a:r>
              <a:rPr lang="en-CA" sz="1600" dirty="0" err="1">
                <a:effectLst/>
                <a:latin typeface="Arial" panose="020B0604020202020204" pitchFamily="34" charset="0"/>
                <a:ea typeface="ヒラギノ角ゴ Pro W3"/>
                <a:cs typeface="Times New Roman" panose="02020603050405020304" pitchFamily="18" charset="0"/>
              </a:rPr>
              <a:t>Harmsen</a:t>
            </a:r>
            <a:r>
              <a:rPr lang="en-CA" sz="1600" dirty="0">
                <a:effectLst/>
                <a:latin typeface="Arial" panose="020B0604020202020204" pitchFamily="34" charset="0"/>
                <a:ea typeface="ヒラギノ角ゴ Pro W3"/>
                <a:cs typeface="Times New Roman" panose="02020603050405020304" pitchFamily="18" charset="0"/>
              </a:rPr>
              <a:t>, Director of Recreational Program – Micro and Director of Recreational Program - Youth. </a:t>
            </a:r>
            <a:endParaRPr lang="en-US" sz="1600" dirty="0">
              <a:effectLst/>
              <a:latin typeface="Times New Roman" panose="02020603050405020304" pitchFamily="18" charset="0"/>
              <a:ea typeface="ヒラギノ角ゴ Pro W3"/>
            </a:endParaRPr>
          </a:p>
        </p:txBody>
      </p:sp>
    </p:spTree>
    <p:extLst>
      <p:ext uri="{BB962C8B-B14F-4D97-AF65-F5344CB8AC3E}">
        <p14:creationId xmlns:p14="http://schemas.microsoft.com/office/powerpoint/2010/main" val="3709955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D7473B6-A7FA-42C4-BC27-B2BA2568160A}"/>
              </a:ext>
            </a:extLst>
          </p:cNvPr>
          <p:cNvGraphicFramePr>
            <a:graphicFrameLocks noGrp="1"/>
          </p:cNvGraphicFramePr>
          <p:nvPr>
            <p:extLst>
              <p:ext uri="{D42A27DB-BD31-4B8C-83A1-F6EECF244321}">
                <p14:modId xmlns:p14="http://schemas.microsoft.com/office/powerpoint/2010/main" val="466349183"/>
              </p:ext>
            </p:extLst>
          </p:nvPr>
        </p:nvGraphicFramePr>
        <p:xfrm>
          <a:off x="422031" y="105508"/>
          <a:ext cx="11160369" cy="6541472"/>
        </p:xfrm>
        <a:graphic>
          <a:graphicData uri="http://schemas.openxmlformats.org/drawingml/2006/table">
            <a:tbl>
              <a:tblPr/>
              <a:tblGrid>
                <a:gridCol w="3625336">
                  <a:extLst>
                    <a:ext uri="{9D8B030D-6E8A-4147-A177-3AD203B41FA5}">
                      <a16:colId xmlns:a16="http://schemas.microsoft.com/office/drawing/2014/main" val="1574184722"/>
                    </a:ext>
                  </a:extLst>
                </a:gridCol>
                <a:gridCol w="3156230">
                  <a:extLst>
                    <a:ext uri="{9D8B030D-6E8A-4147-A177-3AD203B41FA5}">
                      <a16:colId xmlns:a16="http://schemas.microsoft.com/office/drawing/2014/main" val="476681957"/>
                    </a:ext>
                  </a:extLst>
                </a:gridCol>
                <a:gridCol w="3118805">
                  <a:extLst>
                    <a:ext uri="{9D8B030D-6E8A-4147-A177-3AD203B41FA5}">
                      <a16:colId xmlns:a16="http://schemas.microsoft.com/office/drawing/2014/main" val="630309734"/>
                    </a:ext>
                  </a:extLst>
                </a:gridCol>
                <a:gridCol w="1259998">
                  <a:extLst>
                    <a:ext uri="{9D8B030D-6E8A-4147-A177-3AD203B41FA5}">
                      <a16:colId xmlns:a16="http://schemas.microsoft.com/office/drawing/2014/main" val="199256376"/>
                    </a:ext>
                  </a:extLst>
                </a:gridCol>
              </a:tblGrid>
              <a:tr h="112784">
                <a:tc>
                  <a:txBody>
                    <a:bodyPr/>
                    <a:lstStyle/>
                    <a:p>
                      <a:pPr algn="l" fontAlgn="b"/>
                      <a:r>
                        <a:rPr lang="en-US" sz="700" b="1" i="1" u="sng" strike="noStrike">
                          <a:solidFill>
                            <a:srgbClr val="000000"/>
                          </a:solidFill>
                          <a:effectLst/>
                          <a:latin typeface="Calibri" panose="020F0502020204030204" pitchFamily="34" charset="0"/>
                        </a:rPr>
                        <a:t>2021 Registrar Report</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1" u="sng" strike="noStrike">
                          <a:solidFill>
                            <a:srgbClr val="000000"/>
                          </a:solidFill>
                          <a:effectLst/>
                          <a:latin typeface="Calibri" panose="020F0502020204030204" pitchFamily="34" charset="0"/>
                        </a:rPr>
                        <a:t>2020 Registrar Report</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1" u="sng" strike="noStrike">
                          <a:solidFill>
                            <a:srgbClr val="000000"/>
                          </a:solidFill>
                          <a:effectLst/>
                          <a:latin typeface="Calibri" panose="020F0502020204030204" pitchFamily="34" charset="0"/>
                        </a:rPr>
                        <a:t>2019 Registrar Report</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71112076"/>
                  </a:ext>
                </a:extLst>
              </a:tr>
              <a:tr h="112784">
                <a:tc>
                  <a:txBody>
                    <a:bodyPr/>
                    <a:lstStyle/>
                    <a:p>
                      <a:pPr algn="l" fontAlgn="b"/>
                      <a:endParaRPr lang="en-US" sz="700" b="0" i="0" u="none" strike="noStrike">
                        <a:solidFill>
                          <a:srgbClr val="000000"/>
                        </a:solidFill>
                        <a:effectLst/>
                        <a:latin typeface="Calibri" panose="020F0502020204030204" pitchFamily="34" charset="0"/>
                      </a:endParaRPr>
                    </a:p>
                  </a:txBody>
                  <a:tcPr marL="3097" marR="3097" marT="30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097" marR="3097" marT="30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097" marR="3097" marT="3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sng" strike="noStrike">
                          <a:solidFill>
                            <a:srgbClr val="000000"/>
                          </a:solidFill>
                          <a:effectLst/>
                          <a:latin typeface="Calibri" panose="020F0502020204030204" pitchFamily="34" charset="0"/>
                        </a:rPr>
                        <a:t>Difference</a:t>
                      </a: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12984236"/>
                  </a:ext>
                </a:extLst>
              </a:tr>
              <a:tr h="112784">
                <a:tc>
                  <a:txBody>
                    <a:bodyPr/>
                    <a:lstStyle/>
                    <a:p>
                      <a:pPr algn="l" fontAlgn="b"/>
                      <a:r>
                        <a:rPr lang="en-CA" sz="700" b="0" i="0" u="none" strike="noStrike">
                          <a:solidFill>
                            <a:srgbClr val="000000"/>
                          </a:solidFill>
                          <a:effectLst/>
                          <a:latin typeface="Calibri" panose="020F0502020204030204" pitchFamily="34" charset="0"/>
                        </a:rPr>
                        <a:t>OVERALL -</a:t>
                      </a:r>
                      <a:r>
                        <a:rPr lang="en-CA" sz="700" b="0" i="0" u="none" strike="noStrike">
                          <a:solidFill>
                            <a:srgbClr val="FF0000"/>
                          </a:solidFill>
                          <a:effectLst/>
                          <a:latin typeface="Calibri" panose="020F0502020204030204" pitchFamily="34" charset="0"/>
                        </a:rPr>
                        <a:t> 208</a:t>
                      </a:r>
                      <a:r>
                        <a:rPr lang="en-CA" sz="700" b="1" i="0" u="none" strike="noStrike">
                          <a:solidFill>
                            <a:srgbClr val="000000"/>
                          </a:solidFill>
                          <a:effectLst/>
                          <a:latin typeface="Calibri" panose="020F0502020204030204" pitchFamily="34" charset="0"/>
                        </a:rPr>
                        <a:t> Players</a:t>
                      </a:r>
                      <a:r>
                        <a:rPr lang="en-CA" sz="700" b="0" i="0" u="none" strike="noStrike">
                          <a:solidFill>
                            <a:srgbClr val="000000"/>
                          </a:solidFill>
                          <a:effectLst/>
                          <a:latin typeface="Calibri" panose="020F0502020204030204" pitchFamily="34" charset="0"/>
                        </a:rPr>
                        <a:t> / </a:t>
                      </a:r>
                      <a:r>
                        <a:rPr lang="en-CA" sz="700" b="0" i="0" u="none" strike="noStrike">
                          <a:solidFill>
                            <a:srgbClr val="FF0000"/>
                          </a:solidFill>
                          <a:effectLst/>
                          <a:latin typeface="Calibri" panose="020F0502020204030204" pitchFamily="34" charset="0"/>
                        </a:rPr>
                        <a:t>17 </a:t>
                      </a:r>
                      <a:r>
                        <a:rPr lang="en-CA" sz="700" b="0" i="0" u="none" strike="noStrike">
                          <a:solidFill>
                            <a:srgbClr val="000000"/>
                          </a:solidFill>
                          <a:effectLst/>
                          <a:latin typeface="Calibri" panose="020F0502020204030204" pitchFamily="34" charset="0"/>
                        </a:rPr>
                        <a:t>teams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OVERALL -</a:t>
                      </a:r>
                      <a:r>
                        <a:rPr lang="en-CA" sz="700" b="0" i="0" u="none" strike="noStrike">
                          <a:solidFill>
                            <a:srgbClr val="FF0000"/>
                          </a:solidFill>
                          <a:effectLst/>
                          <a:latin typeface="Calibri" panose="020F0502020204030204" pitchFamily="34" charset="0"/>
                        </a:rPr>
                        <a:t> 0</a:t>
                      </a:r>
                      <a:r>
                        <a:rPr lang="en-CA" sz="700" b="1" i="0" u="none" strike="noStrike">
                          <a:solidFill>
                            <a:srgbClr val="000000"/>
                          </a:solidFill>
                          <a:effectLst/>
                          <a:latin typeface="Calibri" panose="020F0502020204030204" pitchFamily="34" charset="0"/>
                        </a:rPr>
                        <a:t> Players</a:t>
                      </a:r>
                      <a:r>
                        <a:rPr lang="en-CA" sz="700" b="0" i="0" u="none" strike="noStrike">
                          <a:solidFill>
                            <a:srgbClr val="000000"/>
                          </a:solidFill>
                          <a:effectLst/>
                          <a:latin typeface="Calibri" panose="020F0502020204030204" pitchFamily="34" charset="0"/>
                        </a:rPr>
                        <a:t> / </a:t>
                      </a:r>
                      <a:r>
                        <a:rPr lang="en-CA" sz="700" b="0" i="0" u="none" strike="noStrike">
                          <a:solidFill>
                            <a:srgbClr val="FF0000"/>
                          </a:solidFill>
                          <a:effectLst/>
                          <a:latin typeface="Calibri" panose="020F0502020204030204" pitchFamily="34" charset="0"/>
                        </a:rPr>
                        <a:t>0 </a:t>
                      </a:r>
                      <a:r>
                        <a:rPr lang="en-CA" sz="700" b="0" i="0" u="none" strike="noStrike">
                          <a:solidFill>
                            <a:srgbClr val="000000"/>
                          </a:solidFill>
                          <a:effectLst/>
                          <a:latin typeface="Calibri" panose="020F0502020204030204" pitchFamily="34" charset="0"/>
                        </a:rPr>
                        <a:t>teams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OVERALL -</a:t>
                      </a:r>
                      <a:r>
                        <a:rPr lang="en-CA" sz="700" b="0" i="0" u="none" strike="noStrike">
                          <a:solidFill>
                            <a:srgbClr val="FF0000"/>
                          </a:solidFill>
                          <a:effectLst/>
                          <a:latin typeface="Calibri" panose="020F0502020204030204" pitchFamily="34" charset="0"/>
                        </a:rPr>
                        <a:t> 534</a:t>
                      </a:r>
                      <a:r>
                        <a:rPr lang="en-CA" sz="700" b="1" i="0" u="none" strike="noStrike">
                          <a:solidFill>
                            <a:srgbClr val="000000"/>
                          </a:solidFill>
                          <a:effectLst/>
                          <a:latin typeface="Calibri" panose="020F0502020204030204" pitchFamily="34" charset="0"/>
                        </a:rPr>
                        <a:t> Players</a:t>
                      </a:r>
                      <a:r>
                        <a:rPr lang="en-CA" sz="700" b="0" i="0" u="none" strike="noStrike">
                          <a:solidFill>
                            <a:srgbClr val="000000"/>
                          </a:solidFill>
                          <a:effectLst/>
                          <a:latin typeface="Calibri" panose="020F0502020204030204" pitchFamily="34" charset="0"/>
                        </a:rPr>
                        <a:t> / </a:t>
                      </a:r>
                      <a:r>
                        <a:rPr lang="en-CA" sz="700" b="0" i="0" u="none" strike="noStrike">
                          <a:solidFill>
                            <a:srgbClr val="FF0000"/>
                          </a:solidFill>
                          <a:effectLst/>
                          <a:latin typeface="Calibri" panose="020F0502020204030204" pitchFamily="34" charset="0"/>
                        </a:rPr>
                        <a:t>46 </a:t>
                      </a:r>
                      <a:r>
                        <a:rPr lang="en-CA" sz="700" b="0" i="0" u="none" strike="noStrike">
                          <a:solidFill>
                            <a:srgbClr val="000000"/>
                          </a:solidFill>
                          <a:effectLst/>
                          <a:latin typeface="Calibri" panose="020F0502020204030204" pitchFamily="34" charset="0"/>
                        </a:rPr>
                        <a:t>teams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6 players/= teams</a:t>
                      </a: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83606394"/>
                  </a:ext>
                </a:extLst>
              </a:tr>
              <a:tr h="112784">
                <a:tc>
                  <a:txBody>
                    <a:bodyPr/>
                    <a:lstStyle/>
                    <a:p>
                      <a:pPr algn="l" fontAlgn="b"/>
                      <a:endParaRPr lang="en-US" sz="700" b="0" i="0" u="none" strike="noStrike">
                        <a:solidFill>
                          <a:srgbClr val="000000"/>
                        </a:solidFill>
                        <a:effectLst/>
                        <a:latin typeface="Calibri" panose="020F0502020204030204" pitchFamily="34" charset="0"/>
                      </a:endParaRPr>
                    </a:p>
                  </a:txBody>
                  <a:tcPr marL="3097" marR="3097" marT="3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56542917"/>
                  </a:ext>
                </a:extLst>
              </a:tr>
              <a:tr h="112784">
                <a:tc>
                  <a:txBody>
                    <a:bodyPr/>
                    <a:lstStyle/>
                    <a:p>
                      <a:pPr algn="l" fontAlgn="b"/>
                      <a:r>
                        <a:rPr lang="en-US" sz="700" b="0" i="0" u="none" strike="noStrike">
                          <a:solidFill>
                            <a:srgbClr val="FF0000"/>
                          </a:solidFill>
                          <a:effectLst/>
                          <a:latin typeface="Calibri" panose="020F0502020204030204" pitchFamily="34" charset="0"/>
                        </a:rPr>
                        <a:t>208 </a:t>
                      </a:r>
                      <a:r>
                        <a:rPr lang="en-US" sz="700" b="0" i="0" u="none" strike="noStrike">
                          <a:solidFill>
                            <a:srgbClr val="000000"/>
                          </a:solidFill>
                          <a:effectLst/>
                          <a:latin typeface="Calibri" panose="020F0502020204030204" pitchFamily="34" charset="0"/>
                        </a:rPr>
                        <a:t> youth registered - U4 - U17 (2017 - 2005)</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FF0000"/>
                          </a:solidFill>
                          <a:effectLst/>
                          <a:latin typeface="Calibri" panose="020F0502020204030204" pitchFamily="34" charset="0"/>
                        </a:rPr>
                        <a:t>0 </a:t>
                      </a:r>
                      <a:r>
                        <a:rPr lang="en-US" sz="700" b="0" i="0" u="none" strike="noStrike">
                          <a:solidFill>
                            <a:srgbClr val="000000"/>
                          </a:solidFill>
                          <a:effectLst/>
                          <a:latin typeface="Calibri" panose="020F0502020204030204" pitchFamily="34" charset="0"/>
                        </a:rPr>
                        <a:t> youth registered - U4 - U17 (2014 - 2002)</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FF0000"/>
                          </a:solidFill>
                          <a:effectLst/>
                          <a:latin typeface="Calibri" panose="020F0502020204030204" pitchFamily="34" charset="0"/>
                        </a:rPr>
                        <a:t>489 </a:t>
                      </a:r>
                      <a:r>
                        <a:rPr lang="en-US" sz="700" b="0" i="0" u="none" strike="noStrike">
                          <a:solidFill>
                            <a:srgbClr val="000000"/>
                          </a:solidFill>
                          <a:effectLst/>
                          <a:latin typeface="Calibri" panose="020F0502020204030204" pitchFamily="34" charset="0"/>
                        </a:rPr>
                        <a:t> youth registered - U4 - U17 (2015 - 2002)</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12498340"/>
                  </a:ext>
                </a:extLst>
              </a:tr>
              <a:tr h="112784">
                <a:tc>
                  <a:txBody>
                    <a:bodyPr/>
                    <a:lstStyle/>
                    <a:p>
                      <a:pPr algn="l" fontAlgn="b"/>
                      <a:r>
                        <a:rPr lang="en-US" sz="700" b="0" i="0" u="none" strike="noStrike">
                          <a:solidFill>
                            <a:srgbClr val="000000"/>
                          </a:solidFill>
                          <a:effectLst/>
                          <a:latin typeface="Calibri" panose="020F0502020204030204" pitchFamily="34" charset="0"/>
                        </a:rPr>
                        <a:t>By year of birth</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By year of birth</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By year of birth</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02323335"/>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59879106"/>
                  </a:ext>
                </a:extLst>
              </a:tr>
              <a:tr h="112784">
                <a:tc>
                  <a:txBody>
                    <a:bodyPr/>
                    <a:lstStyle/>
                    <a:p>
                      <a:pPr algn="l" fontAlgn="b"/>
                      <a:r>
                        <a:rPr lang="en-US" sz="700" b="0" i="0" u="none" strike="noStrike">
                          <a:solidFill>
                            <a:srgbClr val="000000"/>
                          </a:solidFill>
                          <a:effectLst/>
                          <a:latin typeface="Calibri" panose="020F0502020204030204" pitchFamily="34" charset="0"/>
                        </a:rPr>
                        <a:t>   2017 X 21</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40893675"/>
                  </a:ext>
                </a:extLst>
              </a:tr>
              <a:tr h="112784">
                <a:tc>
                  <a:txBody>
                    <a:bodyPr/>
                    <a:lstStyle/>
                    <a:p>
                      <a:pPr algn="l" fontAlgn="b"/>
                      <a:r>
                        <a:rPr lang="en-US" sz="700" b="0" i="0" u="none" strike="noStrike">
                          <a:solidFill>
                            <a:srgbClr val="000000"/>
                          </a:solidFill>
                          <a:effectLst/>
                          <a:latin typeface="Calibri" panose="020F0502020204030204" pitchFamily="34" charset="0"/>
                        </a:rPr>
                        <a:t>   2016 X 27</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2016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04535985"/>
                  </a:ext>
                </a:extLst>
              </a:tr>
              <a:tr h="112784">
                <a:tc>
                  <a:txBody>
                    <a:bodyPr/>
                    <a:lstStyle/>
                    <a:p>
                      <a:pPr algn="l" fontAlgn="b"/>
                      <a:r>
                        <a:rPr lang="en-US" sz="700" b="0" i="0" u="none" strike="noStrike">
                          <a:solidFill>
                            <a:srgbClr val="000000"/>
                          </a:solidFill>
                          <a:effectLst/>
                          <a:latin typeface="Calibri" panose="020F0502020204030204" pitchFamily="34" charset="0"/>
                        </a:rPr>
                        <a:t>   2015 X  29</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2015 X 0</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2015 X 59</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34543409"/>
                  </a:ext>
                </a:extLst>
              </a:tr>
              <a:tr h="112784">
                <a:tc>
                  <a:txBody>
                    <a:bodyPr/>
                    <a:lstStyle/>
                    <a:p>
                      <a:pPr algn="l" fontAlgn="b"/>
                      <a:r>
                        <a:rPr lang="en-US" sz="700" b="0" i="0" u="none" strike="noStrike">
                          <a:solidFill>
                            <a:srgbClr val="000000"/>
                          </a:solidFill>
                          <a:effectLst/>
                          <a:latin typeface="Calibri" panose="020F0502020204030204" pitchFamily="34" charset="0"/>
                        </a:rPr>
                        <a:t>   2014 x 21</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2014 x 0</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2014 x 60</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43587359"/>
                  </a:ext>
                </a:extLst>
              </a:tr>
              <a:tr h="112784">
                <a:tc>
                  <a:txBody>
                    <a:bodyPr/>
                    <a:lstStyle/>
                    <a:p>
                      <a:pPr algn="l" fontAlgn="b"/>
                      <a:r>
                        <a:rPr lang="en-US" sz="700" b="0" i="0" u="none" strike="noStrike">
                          <a:solidFill>
                            <a:srgbClr val="000000"/>
                          </a:solidFill>
                          <a:effectLst/>
                          <a:latin typeface="Calibri" panose="020F0502020204030204" pitchFamily="34" charset="0"/>
                        </a:rPr>
                        <a:t>   2013 x 28</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2013 x 0</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2013 x 64</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17594848"/>
                  </a:ext>
                </a:extLst>
              </a:tr>
              <a:tr h="112784">
                <a:tc>
                  <a:txBody>
                    <a:bodyPr/>
                    <a:lstStyle/>
                    <a:p>
                      <a:pPr algn="l" fontAlgn="b"/>
                      <a:r>
                        <a:rPr lang="en-US" sz="700" b="0" i="0" u="none" strike="noStrike">
                          <a:solidFill>
                            <a:srgbClr val="000000"/>
                          </a:solidFill>
                          <a:effectLst/>
                          <a:latin typeface="Calibri" panose="020F0502020204030204" pitchFamily="34" charset="0"/>
                        </a:rPr>
                        <a:t>   2012 x 19</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2012 x 0</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2012 x 61</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00531468"/>
                  </a:ext>
                </a:extLst>
              </a:tr>
              <a:tr h="112784">
                <a:tc>
                  <a:txBody>
                    <a:bodyPr/>
                    <a:lstStyle/>
                    <a:p>
                      <a:pPr algn="l" fontAlgn="b"/>
                      <a:r>
                        <a:rPr lang="en-US" sz="700" b="0" i="0" u="none" strike="noStrike">
                          <a:solidFill>
                            <a:srgbClr val="000000"/>
                          </a:solidFill>
                          <a:effectLst/>
                          <a:latin typeface="Calibri" panose="020F0502020204030204" pitchFamily="34" charset="0"/>
                        </a:rPr>
                        <a:t>2011 x 16</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2011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2011 x 32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40129624"/>
                  </a:ext>
                </a:extLst>
              </a:tr>
              <a:tr h="112784">
                <a:tc>
                  <a:txBody>
                    <a:bodyPr/>
                    <a:lstStyle/>
                    <a:p>
                      <a:pPr algn="l" fontAlgn="b"/>
                      <a:r>
                        <a:rPr lang="en-US" sz="700" b="0" i="0" u="none" strike="noStrike">
                          <a:solidFill>
                            <a:srgbClr val="000000"/>
                          </a:solidFill>
                          <a:effectLst/>
                          <a:latin typeface="Calibri" panose="020F0502020204030204" pitchFamily="34" charset="0"/>
                        </a:rPr>
                        <a:t>2010 x 16</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2010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2010 x 41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98989811"/>
                  </a:ext>
                </a:extLst>
              </a:tr>
              <a:tr h="112784">
                <a:tc>
                  <a:txBody>
                    <a:bodyPr/>
                    <a:lstStyle/>
                    <a:p>
                      <a:pPr algn="l" fontAlgn="b"/>
                      <a:r>
                        <a:rPr lang="en-US" sz="700" b="0" i="0" u="none" strike="noStrike">
                          <a:solidFill>
                            <a:srgbClr val="000000"/>
                          </a:solidFill>
                          <a:effectLst/>
                          <a:latin typeface="Calibri" panose="020F0502020204030204" pitchFamily="34" charset="0"/>
                        </a:rPr>
                        <a:t>2009 x 17</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2009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2009 x 50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13567928"/>
                  </a:ext>
                </a:extLst>
              </a:tr>
              <a:tr h="112784">
                <a:tc>
                  <a:txBody>
                    <a:bodyPr/>
                    <a:lstStyle/>
                    <a:p>
                      <a:pPr algn="l" fontAlgn="b"/>
                      <a:r>
                        <a:rPr lang="en-US" sz="700" b="0" i="0" u="none" strike="noStrike">
                          <a:solidFill>
                            <a:srgbClr val="000000"/>
                          </a:solidFill>
                          <a:effectLst/>
                          <a:latin typeface="Calibri" panose="020F0502020204030204" pitchFamily="34" charset="0"/>
                        </a:rPr>
                        <a:t>2008 x 7</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2008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2008 x 49</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9422797"/>
                  </a:ext>
                </a:extLst>
              </a:tr>
              <a:tr h="112784">
                <a:tc>
                  <a:txBody>
                    <a:bodyPr/>
                    <a:lstStyle/>
                    <a:p>
                      <a:pPr algn="l" fontAlgn="b"/>
                      <a:r>
                        <a:rPr lang="en-US" sz="700" b="0" i="0" u="none" strike="noStrike">
                          <a:solidFill>
                            <a:srgbClr val="000000"/>
                          </a:solidFill>
                          <a:effectLst/>
                          <a:latin typeface="Calibri" panose="020F0502020204030204" pitchFamily="34" charset="0"/>
                        </a:rPr>
                        <a:t>2007 x 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2007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2007 x 37</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22181863"/>
                  </a:ext>
                </a:extLst>
              </a:tr>
              <a:tr h="112784">
                <a:tc>
                  <a:txBody>
                    <a:bodyPr/>
                    <a:lstStyle/>
                    <a:p>
                      <a:pPr algn="l" fontAlgn="b"/>
                      <a:r>
                        <a:rPr lang="en-US" sz="700" b="0" i="0" u="none" strike="noStrike">
                          <a:solidFill>
                            <a:srgbClr val="000000"/>
                          </a:solidFill>
                          <a:effectLst/>
                          <a:latin typeface="Calibri" panose="020F0502020204030204" pitchFamily="34" charset="0"/>
                        </a:rPr>
                        <a:t>2006 x 4</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2006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2006 x 20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1499125"/>
                  </a:ext>
                </a:extLst>
              </a:tr>
              <a:tr h="112784">
                <a:tc>
                  <a:txBody>
                    <a:bodyPr/>
                    <a:lstStyle/>
                    <a:p>
                      <a:pPr algn="l" fontAlgn="b"/>
                      <a:r>
                        <a:rPr lang="en-US" sz="700" b="0" i="0" u="none" strike="noStrike">
                          <a:solidFill>
                            <a:srgbClr val="000000"/>
                          </a:solidFill>
                          <a:effectLst/>
                          <a:latin typeface="Calibri" panose="020F0502020204030204" pitchFamily="34" charset="0"/>
                        </a:rPr>
                        <a:t>2005 x 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2005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2005 x 9</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64303760"/>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2004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2004  x 6</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62607843"/>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2003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2003  x 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58107808"/>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2002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17043137"/>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dirty="0">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57560404"/>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66966038"/>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09269618"/>
                  </a:ext>
                </a:extLst>
              </a:tr>
              <a:tr h="112784">
                <a:tc>
                  <a:txBody>
                    <a:bodyPr/>
                    <a:lstStyle/>
                    <a:p>
                      <a:pPr algn="l" fontAlgn="b"/>
                      <a:r>
                        <a:rPr lang="en-CA" sz="700" b="1" i="0" u="none" strike="noStrike">
                          <a:solidFill>
                            <a:srgbClr val="FF0000"/>
                          </a:solidFill>
                          <a:effectLst/>
                          <a:latin typeface="Calibri" panose="020F0502020204030204" pitchFamily="34" charset="0"/>
                        </a:rPr>
                        <a:t>0 </a:t>
                      </a:r>
                      <a:r>
                        <a:rPr lang="en-CA" sz="700" b="1" i="0" u="none" strike="noStrike">
                          <a:solidFill>
                            <a:srgbClr val="000000"/>
                          </a:solidFill>
                          <a:effectLst/>
                          <a:latin typeface="Calibri" panose="020F0502020204030204" pitchFamily="34" charset="0"/>
                        </a:rPr>
                        <a:t>Adults registered – 17 and older (2002 and before)</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A" sz="700" b="1" i="0" u="none" strike="noStrike">
                          <a:solidFill>
                            <a:srgbClr val="FF0000"/>
                          </a:solidFill>
                          <a:effectLst/>
                          <a:latin typeface="Calibri" panose="020F0502020204030204" pitchFamily="34" charset="0"/>
                        </a:rPr>
                        <a:t>0 </a:t>
                      </a:r>
                      <a:r>
                        <a:rPr lang="en-CA" sz="700" b="1" i="0" u="none" strike="noStrike">
                          <a:solidFill>
                            <a:srgbClr val="000000"/>
                          </a:solidFill>
                          <a:effectLst/>
                          <a:latin typeface="Calibri" panose="020F0502020204030204" pitchFamily="34" charset="0"/>
                        </a:rPr>
                        <a:t>Adults registered – 17 and older (2002 and before)</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A" sz="700" b="1" i="0" u="none" strike="noStrike">
                          <a:solidFill>
                            <a:srgbClr val="FF0000"/>
                          </a:solidFill>
                          <a:effectLst/>
                          <a:latin typeface="Calibri" panose="020F0502020204030204" pitchFamily="34" charset="0"/>
                        </a:rPr>
                        <a:t>45 </a:t>
                      </a:r>
                      <a:r>
                        <a:rPr lang="en-CA" sz="700" b="1" i="0" u="none" strike="noStrike">
                          <a:solidFill>
                            <a:srgbClr val="000000"/>
                          </a:solidFill>
                          <a:effectLst/>
                          <a:latin typeface="Calibri" panose="020F0502020204030204" pitchFamily="34" charset="0"/>
                        </a:rPr>
                        <a:t>Adults registered – 17 and older (2002 and before)</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86266931"/>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42510111"/>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26647791"/>
                  </a:ext>
                </a:extLst>
              </a:tr>
              <a:tr h="112784">
                <a:tc>
                  <a:txBody>
                    <a:bodyPr/>
                    <a:lstStyle/>
                    <a:p>
                      <a:pPr algn="l" fontAlgn="b"/>
                      <a:r>
                        <a:rPr lang="en-CA" sz="700" b="1" i="1" u="sng" strike="noStrike">
                          <a:solidFill>
                            <a:srgbClr val="000000"/>
                          </a:solidFill>
                          <a:effectLst/>
                          <a:latin typeface="Calibri" panose="020F0502020204030204" pitchFamily="34" charset="0"/>
                        </a:rPr>
                        <a:t>House league teams x</a:t>
                      </a:r>
                      <a:r>
                        <a:rPr lang="en-CA" sz="700" b="1" i="1" u="sng" strike="noStrike">
                          <a:solidFill>
                            <a:srgbClr val="FF0000"/>
                          </a:solidFill>
                          <a:effectLst/>
                          <a:latin typeface="Calibri" panose="020F0502020204030204" pitchFamily="34" charset="0"/>
                        </a:rPr>
                        <a:t>  17 teams</a:t>
                      </a:r>
                      <a:endParaRPr lang="en-CA" sz="700" b="1" i="1" u="sng"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CA" sz="700" b="1" i="1" u="sng" strike="noStrike">
                          <a:solidFill>
                            <a:srgbClr val="000000"/>
                          </a:solidFill>
                          <a:effectLst/>
                          <a:latin typeface="Calibri" panose="020F0502020204030204" pitchFamily="34" charset="0"/>
                        </a:rPr>
                        <a:t>House league teams x</a:t>
                      </a:r>
                      <a:r>
                        <a:rPr lang="en-CA" sz="700" b="1" i="1" u="sng" strike="noStrike">
                          <a:solidFill>
                            <a:srgbClr val="FF0000"/>
                          </a:solidFill>
                          <a:effectLst/>
                          <a:latin typeface="Calibri" panose="020F0502020204030204" pitchFamily="34" charset="0"/>
                        </a:rPr>
                        <a:t>  0 teams</a:t>
                      </a:r>
                      <a:endParaRPr lang="en-CA" sz="700" b="1" i="1" u="sng"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CA" sz="700" b="1" i="1" u="sng" strike="noStrike">
                          <a:solidFill>
                            <a:srgbClr val="000000"/>
                          </a:solidFill>
                          <a:effectLst/>
                          <a:latin typeface="Calibri" panose="020F0502020204030204" pitchFamily="34" charset="0"/>
                        </a:rPr>
                        <a:t>House league teams x</a:t>
                      </a:r>
                      <a:r>
                        <a:rPr lang="en-CA" sz="700" b="1" i="1" u="sng" strike="noStrike">
                          <a:solidFill>
                            <a:srgbClr val="FF0000"/>
                          </a:solidFill>
                          <a:effectLst/>
                          <a:latin typeface="Calibri" panose="020F0502020204030204" pitchFamily="34" charset="0"/>
                        </a:rPr>
                        <a:t>  36 teams</a:t>
                      </a:r>
                      <a:endParaRPr lang="en-CA" sz="700" b="1" i="1" u="sng"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26919893"/>
                  </a:ext>
                </a:extLst>
              </a:tr>
              <a:tr h="112784">
                <a:tc>
                  <a:txBody>
                    <a:bodyPr/>
                    <a:lstStyle/>
                    <a:p>
                      <a:pPr algn="l" fontAlgn="b"/>
                      <a:r>
                        <a:rPr lang="en-US" sz="700" b="0" i="0" u="none" strike="noStrike">
                          <a:solidFill>
                            <a:srgbClr val="000000"/>
                          </a:solidFill>
                          <a:effectLst/>
                          <a:latin typeface="Calibri" panose="020F0502020204030204" pitchFamily="34" charset="0"/>
                        </a:rPr>
                        <a:t>U4 x 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U4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U4 x 8</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60788307"/>
                  </a:ext>
                </a:extLst>
              </a:tr>
              <a:tr h="112784">
                <a:tc>
                  <a:txBody>
                    <a:bodyPr/>
                    <a:lstStyle/>
                    <a:p>
                      <a:pPr algn="l" fontAlgn="b"/>
                      <a:r>
                        <a:rPr lang="en-US" sz="700" b="0" i="0" u="none" strike="noStrike">
                          <a:solidFill>
                            <a:srgbClr val="000000"/>
                          </a:solidFill>
                          <a:effectLst/>
                          <a:latin typeface="Calibri" panose="020F0502020204030204" pitchFamily="34" charset="0"/>
                        </a:rPr>
                        <a:t>U5 x 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U5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U5 x 7</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39442669"/>
                  </a:ext>
                </a:extLst>
              </a:tr>
              <a:tr h="112784">
                <a:tc>
                  <a:txBody>
                    <a:bodyPr/>
                    <a:lstStyle/>
                    <a:p>
                      <a:pPr algn="l" fontAlgn="b"/>
                      <a:r>
                        <a:rPr lang="en-US" sz="700" b="0" i="0" u="none" strike="noStrike">
                          <a:solidFill>
                            <a:srgbClr val="000000"/>
                          </a:solidFill>
                          <a:effectLst/>
                          <a:latin typeface="Calibri" panose="020F0502020204030204" pitchFamily="34" charset="0"/>
                        </a:rPr>
                        <a:t>U6 x  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U6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U6 x  6</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48495038"/>
                  </a:ext>
                </a:extLst>
              </a:tr>
              <a:tr h="112784">
                <a:tc>
                  <a:txBody>
                    <a:bodyPr/>
                    <a:lstStyle/>
                    <a:p>
                      <a:pPr algn="l" fontAlgn="b"/>
                      <a:r>
                        <a:rPr lang="en-CA" sz="700" b="0" i="0" u="none" strike="noStrike">
                          <a:solidFill>
                            <a:srgbClr val="000000"/>
                          </a:solidFill>
                          <a:effectLst/>
                          <a:latin typeface="Calibri" panose="020F0502020204030204" pitchFamily="34" charset="0"/>
                        </a:rPr>
                        <a:t>U8 x 3  boys and girls x 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U8 x 0 (Boys) and x 0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U8 x 7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04694650"/>
                  </a:ext>
                </a:extLst>
              </a:tr>
              <a:tr h="112784">
                <a:tc>
                  <a:txBody>
                    <a:bodyPr/>
                    <a:lstStyle/>
                    <a:p>
                      <a:pPr algn="l" fontAlgn="b"/>
                      <a:r>
                        <a:rPr lang="en-CA" sz="700" b="0" i="0" u="none" strike="noStrike">
                          <a:solidFill>
                            <a:srgbClr val="000000"/>
                          </a:solidFill>
                          <a:effectLst/>
                          <a:latin typeface="Calibri" panose="020F0502020204030204" pitchFamily="34" charset="0"/>
                        </a:rPr>
                        <a:t>U10 x 3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U10 x 0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U10 x 4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99662683"/>
                  </a:ext>
                </a:extLst>
              </a:tr>
              <a:tr h="112784">
                <a:tc>
                  <a:txBody>
                    <a:bodyPr/>
                    <a:lstStyle/>
                    <a:p>
                      <a:pPr algn="l" fontAlgn="b"/>
                      <a:r>
                        <a:rPr lang="en-CA" sz="700" b="0" i="0" u="none" strike="noStrike">
                          <a:solidFill>
                            <a:srgbClr val="000000"/>
                          </a:solidFill>
                          <a:effectLst/>
                          <a:latin typeface="Calibri" panose="020F0502020204030204" pitchFamily="34" charset="0"/>
                        </a:rPr>
                        <a:t>U12 x 2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U12 x 0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U12 x 2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26816194"/>
                  </a:ext>
                </a:extLst>
              </a:tr>
              <a:tr h="112784">
                <a:tc>
                  <a:txBody>
                    <a:bodyPr/>
                    <a:lstStyle/>
                    <a:p>
                      <a:pPr algn="l" fontAlgn="b"/>
                      <a:r>
                        <a:rPr lang="en-CA" sz="700" b="0" i="0" u="none" strike="noStrike">
                          <a:solidFill>
                            <a:srgbClr val="000000"/>
                          </a:solidFill>
                          <a:effectLst/>
                          <a:latin typeface="Calibri" panose="020F0502020204030204" pitchFamily="34" charset="0"/>
                        </a:rPr>
                        <a:t>U15 x 1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U15 x 0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U15 x 2 combined boys and girls</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80061023"/>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00053982"/>
                  </a:ext>
                </a:extLst>
              </a:tr>
              <a:tr h="112784">
                <a:tc>
                  <a:txBody>
                    <a:bodyPr/>
                    <a:lstStyle/>
                    <a:p>
                      <a:pPr algn="l" fontAlgn="b"/>
                      <a:r>
                        <a:rPr lang="en-US" sz="700" b="1" i="0" u="sng" strike="noStrike">
                          <a:solidFill>
                            <a:srgbClr val="000000"/>
                          </a:solidFill>
                          <a:effectLst/>
                          <a:latin typeface="Calibri" panose="020F0502020204030204" pitchFamily="34" charset="0"/>
                        </a:rPr>
                        <a:t>ERSL L3 x </a:t>
                      </a:r>
                      <a:r>
                        <a:rPr lang="en-US" sz="700" b="1" i="0" u="sng" strike="noStrike">
                          <a:solidFill>
                            <a:srgbClr val="FF0000"/>
                          </a:solidFill>
                          <a:effectLst/>
                          <a:latin typeface="Calibri" panose="020F0502020204030204" pitchFamily="34" charset="0"/>
                        </a:rPr>
                        <a:t>0</a:t>
                      </a:r>
                      <a:endParaRPr lang="en-US" sz="700" b="1" i="0" u="sng"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1" i="0" u="sng" strike="noStrike">
                          <a:solidFill>
                            <a:srgbClr val="000000"/>
                          </a:solidFill>
                          <a:effectLst/>
                          <a:latin typeface="Calibri" panose="020F0502020204030204" pitchFamily="34" charset="0"/>
                        </a:rPr>
                        <a:t>ERSL L3 x </a:t>
                      </a:r>
                      <a:r>
                        <a:rPr lang="en-US" sz="700" b="1" i="0" u="sng" strike="noStrike">
                          <a:solidFill>
                            <a:srgbClr val="FF0000"/>
                          </a:solidFill>
                          <a:effectLst/>
                          <a:latin typeface="Calibri" panose="020F0502020204030204" pitchFamily="34" charset="0"/>
                        </a:rPr>
                        <a:t>0</a:t>
                      </a:r>
                      <a:endParaRPr lang="en-US" sz="700" b="1" i="0" u="sng"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1" i="0" u="sng" strike="noStrike">
                          <a:solidFill>
                            <a:srgbClr val="000000"/>
                          </a:solidFill>
                          <a:effectLst/>
                          <a:latin typeface="Calibri" panose="020F0502020204030204" pitchFamily="34" charset="0"/>
                        </a:rPr>
                        <a:t>ERSL L3 x </a:t>
                      </a:r>
                      <a:r>
                        <a:rPr lang="en-US" sz="700" b="1" i="0" u="sng" strike="noStrike">
                          <a:solidFill>
                            <a:srgbClr val="FF0000"/>
                          </a:solidFill>
                          <a:effectLst/>
                          <a:latin typeface="Calibri" panose="020F0502020204030204" pitchFamily="34" charset="0"/>
                        </a:rPr>
                        <a:t>0</a:t>
                      </a:r>
                      <a:endParaRPr lang="en-US" sz="700" b="1" i="0" u="sng"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71180437"/>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96714400"/>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83374713"/>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69865452"/>
                  </a:ext>
                </a:extLst>
              </a:tr>
              <a:tr h="112784">
                <a:tc>
                  <a:txBody>
                    <a:bodyPr/>
                    <a:lstStyle/>
                    <a:p>
                      <a:pPr algn="l" fontAlgn="b"/>
                      <a:r>
                        <a:rPr lang="de-DE" sz="700" b="1" i="0" u="sng" strike="noStrike">
                          <a:solidFill>
                            <a:srgbClr val="FF0000"/>
                          </a:solidFill>
                          <a:effectLst/>
                          <a:latin typeface="Calibri" panose="020F0502020204030204" pitchFamily="34" charset="0"/>
                        </a:rPr>
                        <a:t>ERSL T1 &amp; T2 x 0</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de-DE" sz="700" b="1" i="0" u="sng" strike="noStrike">
                          <a:solidFill>
                            <a:srgbClr val="FF0000"/>
                          </a:solidFill>
                          <a:effectLst/>
                          <a:latin typeface="Calibri" panose="020F0502020204030204" pitchFamily="34" charset="0"/>
                        </a:rPr>
                        <a:t>ERSL T1 &amp; T2 x 0</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de-DE" sz="700" b="1" i="0" u="sng" strike="noStrike">
                          <a:solidFill>
                            <a:srgbClr val="FF0000"/>
                          </a:solidFill>
                          <a:effectLst/>
                          <a:latin typeface="Calibri" panose="020F0502020204030204" pitchFamily="34" charset="0"/>
                        </a:rPr>
                        <a:t>ERSL T1 &amp; T2 x 7</a:t>
                      </a:r>
                    </a:p>
                  </a:txBody>
                  <a:tcPr marL="309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47578135"/>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U9 Boys T2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4807465"/>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U10 Girls T2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6368510"/>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U10 Boys T1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23195917"/>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U11 Boys T1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97517738"/>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U12 Girls T2</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39216082"/>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U12 Boys T1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6729079"/>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U14C</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96069768"/>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7236231"/>
                  </a:ext>
                </a:extLst>
              </a:tr>
              <a:tr h="112784">
                <a:tc>
                  <a:txBody>
                    <a:bodyPr/>
                    <a:lstStyle/>
                    <a:p>
                      <a:pPr algn="l" fontAlgn="b"/>
                      <a:r>
                        <a:rPr lang="en-US" sz="700" b="1" i="0" u="none" strike="noStrike">
                          <a:solidFill>
                            <a:srgbClr val="FF0000"/>
                          </a:solidFill>
                          <a:effectLst/>
                          <a:latin typeface="Calibri" panose="020F0502020204030204" pitchFamily="34" charset="0"/>
                        </a:rPr>
                        <a:t>OCSL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1" i="0" u="none" strike="noStrike">
                          <a:solidFill>
                            <a:srgbClr val="000000"/>
                          </a:solidFill>
                          <a:effectLst/>
                          <a:latin typeface="Calibri" panose="020F0502020204030204" pitchFamily="34" charset="0"/>
                        </a:rPr>
                        <a:t>OCSL x 0</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1" i="0" u="none" strike="noStrike">
                          <a:solidFill>
                            <a:srgbClr val="FF0000"/>
                          </a:solidFill>
                          <a:effectLst/>
                          <a:latin typeface="Calibri" panose="020F0502020204030204" pitchFamily="34" charset="0"/>
                        </a:rPr>
                        <a:t>OCSL x 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65276741"/>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78232567"/>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WC1</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10359325"/>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7259367"/>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66190359"/>
                  </a:ext>
                </a:extLst>
              </a:tr>
              <a:tr h="112784">
                <a:tc>
                  <a:txBody>
                    <a:bodyPr/>
                    <a:lstStyle/>
                    <a:p>
                      <a:pPr algn="l" fontAlgn="b"/>
                      <a:r>
                        <a:rPr lang="en-CA" sz="700" b="0" i="0" u="none" strike="noStrike">
                          <a:solidFill>
                            <a:srgbClr val="000000"/>
                          </a:solidFill>
                          <a:effectLst/>
                          <a:latin typeface="Calibri" panose="020F0502020204030204" pitchFamily="34" charset="0"/>
                        </a:rPr>
                        <a:t>House league; </a:t>
                      </a:r>
                      <a:r>
                        <a:rPr lang="en-CA" sz="700" b="0" i="0" u="none" strike="noStrike">
                          <a:solidFill>
                            <a:srgbClr val="FF0000"/>
                          </a:solidFill>
                          <a:effectLst/>
                          <a:latin typeface="Calibri" panose="020F0502020204030204" pitchFamily="34" charset="0"/>
                        </a:rPr>
                        <a:t>0 </a:t>
                      </a:r>
                      <a:r>
                        <a:rPr lang="en-CA" sz="700" b="0" i="0" u="none" strike="noStrike">
                          <a:solidFill>
                            <a:srgbClr val="000000"/>
                          </a:solidFill>
                          <a:effectLst/>
                          <a:latin typeface="Calibri" panose="020F0502020204030204" pitchFamily="34" charset="0"/>
                        </a:rPr>
                        <a:t>Teams </a:t>
                      </a:r>
                      <a:r>
                        <a:rPr lang="en-CA" sz="700" b="0" i="0" u="none" strike="noStrike">
                          <a:solidFill>
                            <a:srgbClr val="FF0000"/>
                          </a:solidFill>
                          <a:effectLst/>
                          <a:latin typeface="Calibri" panose="020F0502020204030204" pitchFamily="34" charset="0"/>
                        </a:rPr>
                        <a:t>0</a:t>
                      </a:r>
                      <a:r>
                        <a:rPr lang="en-CA" sz="700" b="0" i="0" u="none" strike="noStrike">
                          <a:solidFill>
                            <a:srgbClr val="000000"/>
                          </a:solidFill>
                          <a:effectLst/>
                          <a:latin typeface="Calibri" panose="020F0502020204030204" pitchFamily="34" charset="0"/>
                        </a:rPr>
                        <a:t> player</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House league; </a:t>
                      </a:r>
                      <a:r>
                        <a:rPr lang="en-CA" sz="700" b="0" i="0" u="none" strike="noStrike">
                          <a:solidFill>
                            <a:srgbClr val="FF0000"/>
                          </a:solidFill>
                          <a:effectLst/>
                          <a:latin typeface="Calibri" panose="020F0502020204030204" pitchFamily="34" charset="0"/>
                        </a:rPr>
                        <a:t>0 </a:t>
                      </a:r>
                      <a:r>
                        <a:rPr lang="en-CA" sz="700" b="0" i="0" u="none" strike="noStrike">
                          <a:solidFill>
                            <a:srgbClr val="000000"/>
                          </a:solidFill>
                          <a:effectLst/>
                          <a:latin typeface="Calibri" panose="020F0502020204030204" pitchFamily="34" charset="0"/>
                        </a:rPr>
                        <a:t>Teams </a:t>
                      </a:r>
                      <a:r>
                        <a:rPr lang="en-CA" sz="700" b="0" i="0" u="none" strike="noStrike">
                          <a:solidFill>
                            <a:srgbClr val="FF0000"/>
                          </a:solidFill>
                          <a:effectLst/>
                          <a:latin typeface="Calibri" panose="020F0502020204030204" pitchFamily="34" charset="0"/>
                        </a:rPr>
                        <a:t>0</a:t>
                      </a:r>
                      <a:r>
                        <a:rPr lang="en-CA" sz="700" b="0" i="0" u="none" strike="noStrike">
                          <a:solidFill>
                            <a:srgbClr val="000000"/>
                          </a:solidFill>
                          <a:effectLst/>
                          <a:latin typeface="Calibri" panose="020F0502020204030204" pitchFamily="34" charset="0"/>
                        </a:rPr>
                        <a:t> player</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House league; </a:t>
                      </a:r>
                      <a:r>
                        <a:rPr lang="en-CA" sz="700" b="0" i="0" u="none" strike="noStrike">
                          <a:solidFill>
                            <a:srgbClr val="FF0000"/>
                          </a:solidFill>
                          <a:effectLst/>
                          <a:latin typeface="Calibri" panose="020F0502020204030204" pitchFamily="34" charset="0"/>
                        </a:rPr>
                        <a:t>2 </a:t>
                      </a:r>
                      <a:r>
                        <a:rPr lang="en-CA" sz="700" b="0" i="0" u="none" strike="noStrike">
                          <a:solidFill>
                            <a:srgbClr val="000000"/>
                          </a:solidFill>
                          <a:effectLst/>
                          <a:latin typeface="Calibri" panose="020F0502020204030204" pitchFamily="34" charset="0"/>
                        </a:rPr>
                        <a:t>Teams </a:t>
                      </a:r>
                      <a:r>
                        <a:rPr lang="en-CA" sz="700" b="0" i="0" u="none" strike="noStrike">
                          <a:solidFill>
                            <a:srgbClr val="FF0000"/>
                          </a:solidFill>
                          <a:effectLst/>
                          <a:latin typeface="Calibri" panose="020F0502020204030204" pitchFamily="34" charset="0"/>
                        </a:rPr>
                        <a:t>25</a:t>
                      </a:r>
                      <a:r>
                        <a:rPr lang="en-CA" sz="700" b="0" i="0" u="none" strike="noStrike">
                          <a:solidFill>
                            <a:srgbClr val="000000"/>
                          </a:solidFill>
                          <a:effectLst/>
                          <a:latin typeface="Calibri" panose="020F0502020204030204" pitchFamily="34" charset="0"/>
                        </a:rPr>
                        <a:t> player</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FF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45388457"/>
                  </a:ext>
                </a:extLst>
              </a:tr>
              <a:tr h="112784">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7877" marR="3097" marT="3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dirty="0">
                        <a:solidFill>
                          <a:srgbClr val="000000"/>
                        </a:solidFill>
                        <a:effectLst/>
                        <a:latin typeface="Calibri" panose="020F0502020204030204" pitchFamily="34" charset="0"/>
                      </a:endParaRPr>
                    </a:p>
                  </a:txBody>
                  <a:tcPr marL="3097" marR="3097" marT="3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76138183"/>
                  </a:ext>
                </a:extLst>
              </a:tr>
            </a:tbl>
          </a:graphicData>
        </a:graphic>
      </p:graphicFrame>
    </p:spTree>
    <p:extLst>
      <p:ext uri="{BB962C8B-B14F-4D97-AF65-F5344CB8AC3E}">
        <p14:creationId xmlns:p14="http://schemas.microsoft.com/office/powerpoint/2010/main" val="2056040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83C33D-909A-4E18-B5A5-F2329C0F84D8}"/>
              </a:ext>
            </a:extLst>
          </p:cNvPr>
          <p:cNvSpPr txBox="1"/>
          <p:nvPr/>
        </p:nvSpPr>
        <p:spPr>
          <a:xfrm>
            <a:off x="330740" y="470705"/>
            <a:ext cx="11410545" cy="6222344"/>
          </a:xfrm>
          <a:prstGeom prst="rect">
            <a:avLst/>
          </a:prstGeom>
          <a:noFill/>
        </p:spPr>
        <p:txBody>
          <a:bodyPr wrap="square">
            <a:spAutoFit/>
          </a:bodyPr>
          <a:lstStyle/>
          <a:p>
            <a:pPr marL="0" marR="0">
              <a:lnSpc>
                <a:spcPct val="106000"/>
              </a:lnSpc>
              <a:spcBef>
                <a:spcPts val="0"/>
              </a:spcBef>
              <a:spcAft>
                <a:spcPts val="800"/>
              </a:spcAft>
            </a:pPr>
            <a:r>
              <a:rPr lang="en-US" sz="1600" b="1" u="sng" dirty="0">
                <a:effectLst/>
                <a:latin typeface="Arial" panose="020B0604020202020204" pitchFamily="34" charset="0"/>
                <a:ea typeface="Calibri" panose="020F0502020204030204" pitchFamily="34" charset="0"/>
                <a:cs typeface="Times New Roman" panose="02020603050405020304" pitchFamily="18" charset="0"/>
              </a:rPr>
              <a:t>Director - Risk and Safety Management - 2021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The year of 2021 was my first full season as Director of Risk and Safety Management. This should have been my second however due to the ramifications of the Covid-19 Pandemic, the 2020 season was cancelled at the direction of club executives.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I echo the previous Director holding this position when I say that most of the effort/work is needed prior to the start and during the first few weeks of the season. The majority of my duties this year focused around the collecting of Vulnerable Sector Police Check forms and documentation. While these checks and documents were collected for most of the coaches and management staff, I found it difficult and tedious to collect from a certain select few. Not only would these individuals not submit the requested documentation, they would not even engage in any email dialogue surrounding the matter.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There needs to be a better protocol for obtaining Vulnerable Sector Police Check forms and documentation from coaches and team managers. More specifically, there needs to be an avenue of recourse for the DRSM and the club for those whom are unwilling to comply with this policy.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Finally, there was only one accident reported this past season and that was an injury sustained to one of the assistant coaches during a training session exercise. To mine and the club’s knowledge, there were no players removed from practice and/or scrimmages due to injury.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Respectfully,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Marco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Crapigna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563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B4AAF2-80AD-4886-AC04-C309C2E53CAE}"/>
              </a:ext>
            </a:extLst>
          </p:cNvPr>
          <p:cNvSpPr txBox="1"/>
          <p:nvPr/>
        </p:nvSpPr>
        <p:spPr>
          <a:xfrm>
            <a:off x="304800" y="1251916"/>
            <a:ext cx="11594123" cy="3600986"/>
          </a:xfrm>
          <a:prstGeom prst="rect">
            <a:avLst/>
          </a:prstGeom>
          <a:noFill/>
        </p:spPr>
        <p:txBody>
          <a:bodyPr wrap="square">
            <a:spAutoFit/>
          </a:bodyPr>
          <a:lstStyle/>
          <a:p>
            <a:r>
              <a:rPr lang="en-CA" sz="2400" dirty="0"/>
              <a:t> </a:t>
            </a:r>
            <a:r>
              <a:rPr lang="en-CA" sz="3600" b="1" u="sng" dirty="0">
                <a:effectLst>
                  <a:outerShdw blurRad="38100" dist="38100" dir="2700000" algn="tl">
                    <a:srgbClr val="000000">
                      <a:alpha val="43137"/>
                    </a:srgbClr>
                  </a:outerShdw>
                </a:effectLst>
              </a:rPr>
              <a:t>Election - process</a:t>
            </a:r>
          </a:p>
          <a:p>
            <a:r>
              <a:rPr lang="en-CA" sz="2400" dirty="0"/>
              <a:t>Note: All directors that no longer hold a position on the board of Director leave the head table.</a:t>
            </a:r>
          </a:p>
          <a:p>
            <a:r>
              <a:rPr lang="en-CA" sz="2400" dirty="0"/>
              <a:t>The President turns the meeting to the Election Chairman</a:t>
            </a:r>
          </a:p>
          <a:p>
            <a:r>
              <a:rPr lang="en-CA" sz="2400" dirty="0"/>
              <a:t>ELECTION CHAIRMAN</a:t>
            </a:r>
          </a:p>
          <a:p>
            <a:r>
              <a:rPr lang="en-CA" sz="2400" dirty="0"/>
              <a:t>1.  Election Chairman – Michael Clement</a:t>
            </a:r>
          </a:p>
          <a:p>
            <a:r>
              <a:rPr lang="en-CA" sz="2400" dirty="0"/>
              <a:t>2.  Election of Directors will be done in order described in the constitution.</a:t>
            </a:r>
          </a:p>
          <a:p>
            <a:r>
              <a:rPr lang="en-CA" sz="2400" dirty="0"/>
              <a:t>3.  Voting by show of hands when only one nominee. If there are two nomin</a:t>
            </a:r>
            <a:r>
              <a:rPr lang="en-CA" dirty="0"/>
              <a:t>ees, voting will be done by a secret ballot.</a:t>
            </a:r>
          </a:p>
        </p:txBody>
      </p:sp>
    </p:spTree>
    <p:extLst>
      <p:ext uri="{BB962C8B-B14F-4D97-AF65-F5344CB8AC3E}">
        <p14:creationId xmlns:p14="http://schemas.microsoft.com/office/powerpoint/2010/main" val="3896099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DF7EF3-9D15-41EE-863B-D2F46A562AD0}"/>
              </a:ext>
            </a:extLst>
          </p:cNvPr>
          <p:cNvSpPr txBox="1"/>
          <p:nvPr/>
        </p:nvSpPr>
        <p:spPr>
          <a:xfrm>
            <a:off x="386862" y="335846"/>
            <a:ext cx="11723075" cy="5170646"/>
          </a:xfrm>
          <a:prstGeom prst="rect">
            <a:avLst/>
          </a:prstGeom>
          <a:noFill/>
        </p:spPr>
        <p:txBody>
          <a:bodyPr wrap="square">
            <a:spAutoFit/>
          </a:bodyPr>
          <a:lstStyle/>
          <a:p>
            <a:r>
              <a:rPr lang="en-CA" sz="2400" b="1" u="sng" dirty="0">
                <a:effectLst>
                  <a:outerShdw blurRad="38100" dist="38100" dir="2700000" algn="tl">
                    <a:srgbClr val="000000">
                      <a:alpha val="43137"/>
                    </a:srgbClr>
                  </a:outerShdw>
                </a:effectLst>
              </a:rPr>
              <a:t>Order of election:</a:t>
            </a:r>
          </a:p>
          <a:p>
            <a:r>
              <a:rPr lang="en-CA" dirty="0"/>
              <a:t>In accordance with the RUSC constitution, election will be conducted in the following order for the following positions:</a:t>
            </a:r>
          </a:p>
          <a:p>
            <a:r>
              <a:rPr lang="en-CA" dirty="0"/>
              <a:t>•	President; 2 year term</a:t>
            </a:r>
          </a:p>
          <a:p>
            <a:r>
              <a:rPr lang="en-CA" dirty="0"/>
              <a:t>•	Secretary; 2 year term</a:t>
            </a:r>
          </a:p>
          <a:p>
            <a:r>
              <a:rPr lang="en-CA" dirty="0"/>
              <a:t>•	Treasurer; 2 year term</a:t>
            </a:r>
          </a:p>
          <a:p>
            <a:r>
              <a:rPr lang="en-CA" dirty="0"/>
              <a:t>•	Recreational Micro and Youth Program Director; 2 year term</a:t>
            </a:r>
          </a:p>
          <a:p>
            <a:r>
              <a:rPr lang="en-CA" dirty="0"/>
              <a:t>•	Public Relations/Communications Director; 2 year term</a:t>
            </a:r>
          </a:p>
          <a:p>
            <a:r>
              <a:rPr lang="en-CA" dirty="0"/>
              <a:t>•	Facilities Manager; 2 year term</a:t>
            </a:r>
          </a:p>
          <a:p>
            <a:r>
              <a:rPr lang="en-CA" dirty="0"/>
              <a:t>•	Safety and Risk Management Director; 2 year term</a:t>
            </a:r>
          </a:p>
          <a:p>
            <a:endParaRPr lang="en-CA" dirty="0"/>
          </a:p>
          <a:p>
            <a:endParaRPr lang="en-CA" dirty="0"/>
          </a:p>
          <a:p>
            <a:r>
              <a:rPr lang="en-CA" dirty="0"/>
              <a:t>Off-term positions:</a:t>
            </a:r>
          </a:p>
          <a:p>
            <a:r>
              <a:rPr lang="en-CA" dirty="0"/>
              <a:t>•	Vie-President; 1 year term</a:t>
            </a:r>
          </a:p>
          <a:p>
            <a:r>
              <a:rPr lang="en-CA" dirty="0"/>
              <a:t>•	Director Representative Program; 1 year term</a:t>
            </a:r>
          </a:p>
          <a:p>
            <a:r>
              <a:rPr lang="en-CA" dirty="0"/>
              <a:t>•	Director – Adult Programs; 1 year term</a:t>
            </a:r>
          </a:p>
          <a:p>
            <a:r>
              <a:rPr lang="en-CA" dirty="0"/>
              <a:t>•	Referee-In-Chief; 1 year term</a:t>
            </a:r>
          </a:p>
          <a:p>
            <a:r>
              <a:rPr lang="en-CA" dirty="0"/>
              <a:t>•	Equipment Manager; 1 year term</a:t>
            </a:r>
          </a:p>
        </p:txBody>
      </p:sp>
    </p:spTree>
    <p:extLst>
      <p:ext uri="{BB962C8B-B14F-4D97-AF65-F5344CB8AC3E}">
        <p14:creationId xmlns:p14="http://schemas.microsoft.com/office/powerpoint/2010/main" val="1459466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3A57318-E5C0-40A8-A05B-234EBD45DFF5}"/>
              </a:ext>
            </a:extLst>
          </p:cNvPr>
          <p:cNvGraphicFramePr>
            <a:graphicFrameLocks noGrp="1"/>
          </p:cNvGraphicFramePr>
          <p:nvPr>
            <p:extLst>
              <p:ext uri="{D42A27DB-BD31-4B8C-83A1-F6EECF244321}">
                <p14:modId xmlns:p14="http://schemas.microsoft.com/office/powerpoint/2010/main" val="3067233520"/>
              </p:ext>
            </p:extLst>
          </p:nvPr>
        </p:nvGraphicFramePr>
        <p:xfrm>
          <a:off x="695739" y="1210172"/>
          <a:ext cx="10072780" cy="5277773"/>
        </p:xfrm>
        <a:graphic>
          <a:graphicData uri="http://schemas.openxmlformats.org/drawingml/2006/table">
            <a:tbl>
              <a:tblPr firstRow="1" firstCol="1" bandRow="1"/>
              <a:tblGrid>
                <a:gridCol w="4209634">
                  <a:extLst>
                    <a:ext uri="{9D8B030D-6E8A-4147-A177-3AD203B41FA5}">
                      <a16:colId xmlns:a16="http://schemas.microsoft.com/office/drawing/2014/main" val="3827586539"/>
                    </a:ext>
                  </a:extLst>
                </a:gridCol>
                <a:gridCol w="5863146">
                  <a:extLst>
                    <a:ext uri="{9D8B030D-6E8A-4147-A177-3AD203B41FA5}">
                      <a16:colId xmlns:a16="http://schemas.microsoft.com/office/drawing/2014/main" val="2470698366"/>
                    </a:ext>
                  </a:extLst>
                </a:gridCol>
              </a:tblGrid>
              <a:tr h="420013">
                <a:tc>
                  <a:txBody>
                    <a:bodyPr/>
                    <a:lstStyle/>
                    <a:p>
                      <a:pPr marL="0" marR="0">
                        <a:lnSpc>
                          <a:spcPct val="115000"/>
                        </a:lnSpc>
                        <a:spcBef>
                          <a:spcPts val="0"/>
                        </a:spcBef>
                        <a:spcAft>
                          <a:spcPts val="290"/>
                        </a:spcAft>
                      </a:pPr>
                      <a:r>
                        <a:rPr lang="en-CA" sz="1400" b="1" dirty="0">
                          <a:effectLst/>
                          <a:latin typeface="Calibri" panose="020F0502020204030204" pitchFamily="34" charset="0"/>
                          <a:ea typeface="Calibri" panose="020F0502020204030204" pitchFamily="34" charset="0"/>
                          <a:cs typeface="Times New Roman" panose="02020603050405020304" pitchFamily="18" charset="0"/>
                        </a:rPr>
                        <a:t>Positions to be filled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CA" sz="1400" b="1" dirty="0">
                          <a:effectLst/>
                          <a:latin typeface="Calibri" panose="020F0502020204030204" pitchFamily="34" charset="0"/>
                          <a:ea typeface="Calibri" panose="020F0502020204030204" pitchFamily="34" charset="0"/>
                          <a:cs typeface="Times New Roman" panose="02020603050405020304" pitchFamily="18" charset="0"/>
                        </a:rPr>
                        <a:t>Position Filled by: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025239"/>
                  </a:ext>
                </a:extLst>
              </a:tr>
              <a:tr h="356476">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President (2 years term)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George Da Costa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7180455"/>
                  </a:ext>
                </a:extLst>
              </a:tr>
              <a:tr h="356476">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Secretary (2 years term)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Vacant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444624"/>
                  </a:ext>
                </a:extLst>
              </a:tr>
              <a:tr h="356476">
                <a:tc>
                  <a:txBody>
                    <a:bodyPr/>
                    <a:lstStyle/>
                    <a:p>
                      <a:pPr marL="0" marR="0">
                        <a:lnSpc>
                          <a:spcPct val="115000"/>
                        </a:lnSpc>
                        <a:spcBef>
                          <a:spcPts val="0"/>
                        </a:spcBef>
                        <a:spcAft>
                          <a:spcPts val="290"/>
                        </a:spcAft>
                      </a:pPr>
                      <a:r>
                        <a:rPr lang="en-CA" sz="1400">
                          <a:effectLst/>
                          <a:latin typeface="Calibri" panose="020F0502020204030204" pitchFamily="34" charset="0"/>
                          <a:ea typeface="Calibri" panose="020F0502020204030204" pitchFamily="34" charset="0"/>
                          <a:cs typeface="Times New Roman" panose="02020603050405020304" pitchFamily="18" charset="0"/>
                        </a:rPr>
                        <a:t>Treasurer (2 years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Chris Green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5401627"/>
                  </a:ext>
                </a:extLst>
              </a:tr>
              <a:tr h="473821">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Director – Recreational Youth/Micro Program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(2 years term)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Chris </a:t>
                      </a:r>
                      <a:r>
                        <a:rPr lang="en-CA" sz="1400" dirty="0" err="1">
                          <a:effectLst/>
                          <a:latin typeface="Calibri" panose="020F0502020204030204" pitchFamily="34" charset="0"/>
                          <a:ea typeface="Calibri" panose="020F0502020204030204" pitchFamily="34" charset="0"/>
                          <a:cs typeface="Times New Roman" panose="02020603050405020304" pitchFamily="18" charset="0"/>
                        </a:rPr>
                        <a:t>Harmsen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0571531"/>
                  </a:ext>
                </a:extLst>
              </a:tr>
              <a:tr h="382111">
                <a:tc>
                  <a:txBody>
                    <a:bodyPr/>
                    <a:lstStyle/>
                    <a:p>
                      <a:pPr marL="0" marR="0">
                        <a:lnSpc>
                          <a:spcPct val="115000"/>
                        </a:lnSpc>
                        <a:spcBef>
                          <a:spcPts val="0"/>
                        </a:spcBef>
                        <a:spcAft>
                          <a:spcPts val="290"/>
                        </a:spcAft>
                      </a:pPr>
                      <a:r>
                        <a:rPr lang="en-CA" sz="1400">
                          <a:effectLst/>
                          <a:latin typeface="Calibri" panose="020F0502020204030204" pitchFamily="34" charset="0"/>
                          <a:ea typeface="Calibri" panose="020F0502020204030204" pitchFamily="34" charset="0"/>
                          <a:cs typeface="Times New Roman" panose="02020603050405020304" pitchFamily="18" charset="0"/>
                        </a:rPr>
                        <a:t>Director – Public Relations/Communications (2 years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Vacant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749801"/>
                  </a:ext>
                </a:extLst>
              </a:tr>
              <a:tr h="472612">
                <a:tc>
                  <a:txBody>
                    <a:bodyPr/>
                    <a:lstStyle/>
                    <a:p>
                      <a:pPr marL="0" marR="0">
                        <a:lnSpc>
                          <a:spcPct val="115000"/>
                        </a:lnSpc>
                        <a:spcBef>
                          <a:spcPts val="0"/>
                        </a:spcBef>
                        <a:spcAft>
                          <a:spcPts val="290"/>
                        </a:spcAft>
                      </a:pPr>
                      <a:r>
                        <a:rPr lang="en-CA" sz="1400">
                          <a:effectLst/>
                          <a:latin typeface="Calibri" panose="020F0502020204030204" pitchFamily="34" charset="0"/>
                          <a:ea typeface="Calibri" panose="020F0502020204030204" pitchFamily="34" charset="0"/>
                          <a:cs typeface="Times New Roman" panose="02020603050405020304" pitchFamily="18" charset="0"/>
                        </a:rPr>
                        <a:t>Director – Risk and Safety Management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290"/>
                        </a:spcAft>
                      </a:pPr>
                      <a:r>
                        <a:rPr lang="en-CA" sz="1400">
                          <a:effectLst/>
                          <a:latin typeface="Calibri" panose="020F0502020204030204" pitchFamily="34" charset="0"/>
                          <a:ea typeface="Calibri" panose="020F0502020204030204" pitchFamily="34" charset="0"/>
                          <a:cs typeface="Times New Roman" panose="02020603050405020304" pitchFamily="18" charset="0"/>
                        </a:rPr>
                        <a:t>(2 years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Marco </a:t>
                      </a:r>
                      <a:r>
                        <a:rPr lang="en-CA" sz="1400" dirty="0" err="1">
                          <a:effectLst/>
                          <a:latin typeface="Calibri" panose="020F0502020204030204" pitchFamily="34" charset="0"/>
                          <a:ea typeface="Calibri" panose="020F0502020204030204" pitchFamily="34" charset="0"/>
                          <a:cs typeface="Times New Roman" panose="02020603050405020304" pitchFamily="18" charset="0"/>
                        </a:rPr>
                        <a:t>Crapigna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909468"/>
                  </a:ext>
                </a:extLst>
              </a:tr>
              <a:tr h="356476">
                <a:tc>
                  <a:txBody>
                    <a:bodyPr/>
                    <a:lstStyle/>
                    <a:p>
                      <a:pPr marL="0" marR="0">
                        <a:lnSpc>
                          <a:spcPct val="115000"/>
                        </a:lnSpc>
                        <a:spcBef>
                          <a:spcPts val="0"/>
                        </a:spcBef>
                        <a:spcAft>
                          <a:spcPts val="290"/>
                        </a:spcAft>
                      </a:pPr>
                      <a:r>
                        <a:rPr lang="en-CA" sz="1400">
                          <a:effectLst/>
                          <a:latin typeface="Calibri" panose="020F0502020204030204" pitchFamily="34" charset="0"/>
                          <a:ea typeface="Calibri" panose="020F0502020204030204" pitchFamily="34" charset="0"/>
                          <a:cs typeface="Times New Roman" panose="02020603050405020304" pitchFamily="18" charset="0"/>
                        </a:rPr>
                        <a:t>Facilities Manager (2 years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Richard Campeau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113715"/>
                  </a:ext>
                </a:extLst>
              </a:tr>
              <a:tr h="356476">
                <a:tc>
                  <a:txBody>
                    <a:bodyPr/>
                    <a:lstStyle/>
                    <a:p>
                      <a:pPr marL="0" marR="0">
                        <a:lnSpc>
                          <a:spcPct val="115000"/>
                        </a:lnSpc>
                        <a:spcBef>
                          <a:spcPts val="0"/>
                        </a:spcBef>
                        <a:spcAft>
                          <a:spcPts val="290"/>
                        </a:spcAft>
                      </a:pPr>
                      <a:r>
                        <a:rPr lang="en-GB" sz="1400">
                          <a:effectLst/>
                          <a:latin typeface="Calibri" panose="020F0502020204030204" pitchFamily="34" charset="0"/>
                          <a:ea typeface="Calibri" panose="020F0502020204030204" pitchFamily="34" charset="0"/>
                          <a:cs typeface="Times New Roman" panose="02020603050405020304" pitchFamily="18" charset="0"/>
                        </a:rPr>
                        <a:t>Vice President (1 year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Marco </a:t>
                      </a:r>
                      <a:r>
                        <a:rPr lang="en-CA" sz="1400" dirty="0" err="1">
                          <a:effectLst/>
                          <a:latin typeface="Calibri" panose="020F0502020204030204" pitchFamily="34" charset="0"/>
                          <a:ea typeface="Calibri" panose="020F0502020204030204" pitchFamily="34" charset="0"/>
                          <a:cs typeface="Times New Roman" panose="02020603050405020304" pitchFamily="18" charset="0"/>
                        </a:rPr>
                        <a:t>Crapigna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280124"/>
                  </a:ext>
                </a:extLst>
              </a:tr>
              <a:tr h="486359">
                <a:tc>
                  <a:txBody>
                    <a:bodyPr/>
                    <a:lstStyle/>
                    <a:p>
                      <a:pPr marL="0" marR="0">
                        <a:lnSpc>
                          <a:spcPct val="115000"/>
                        </a:lnSpc>
                        <a:spcBef>
                          <a:spcPts val="0"/>
                        </a:spcBef>
                        <a:spcAft>
                          <a:spcPts val="290"/>
                        </a:spcAft>
                      </a:pPr>
                      <a:r>
                        <a:rPr lang="en-GB" sz="1400">
                          <a:effectLst/>
                          <a:latin typeface="Calibri" panose="020F0502020204030204" pitchFamily="34" charset="0"/>
                          <a:ea typeface="Calibri" panose="020F0502020204030204" pitchFamily="34" charset="0"/>
                          <a:cs typeface="Times New Roman" panose="02020603050405020304" pitchFamily="18" charset="0"/>
                        </a:rPr>
                        <a:t>Director – Representative Program (1 year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Vacant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662510"/>
                  </a:ext>
                </a:extLst>
              </a:tr>
              <a:tr h="356476">
                <a:tc>
                  <a:txBody>
                    <a:bodyPr/>
                    <a:lstStyle/>
                    <a:p>
                      <a:pPr marL="0" marR="0">
                        <a:lnSpc>
                          <a:spcPct val="115000"/>
                        </a:lnSpc>
                        <a:spcBef>
                          <a:spcPts val="0"/>
                        </a:spcBef>
                        <a:spcAft>
                          <a:spcPts val="290"/>
                        </a:spcAft>
                      </a:pPr>
                      <a:r>
                        <a:rPr lang="en-GB" sz="1400">
                          <a:effectLst/>
                          <a:latin typeface="Calibri" panose="020F0502020204030204" pitchFamily="34" charset="0"/>
                          <a:ea typeface="Calibri" panose="020F0502020204030204" pitchFamily="34" charset="0"/>
                          <a:cs typeface="Times New Roman" panose="02020603050405020304" pitchFamily="18" charset="0"/>
                        </a:rPr>
                        <a:t>Director – Adult Program (1 year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Vacant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8437009"/>
                  </a:ext>
                </a:extLst>
              </a:tr>
              <a:tr h="356476">
                <a:tc>
                  <a:txBody>
                    <a:bodyPr/>
                    <a:lstStyle/>
                    <a:p>
                      <a:pPr marL="0" marR="0">
                        <a:lnSpc>
                          <a:spcPct val="115000"/>
                        </a:lnSpc>
                        <a:spcBef>
                          <a:spcPts val="0"/>
                        </a:spcBef>
                        <a:spcAft>
                          <a:spcPts val="1000"/>
                        </a:spcAft>
                        <a:tabLst>
                          <a:tab pos="288036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Referee-in-Chief (1 year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Patrick </a:t>
                      </a:r>
                      <a:r>
                        <a:rPr lang="en-CA" sz="1400" dirty="0" err="1">
                          <a:effectLst/>
                          <a:latin typeface="Calibri" panose="020F0502020204030204" pitchFamily="34" charset="0"/>
                          <a:ea typeface="Calibri" panose="020F0502020204030204" pitchFamily="34" charset="0"/>
                          <a:cs typeface="Times New Roman" panose="02020603050405020304" pitchFamily="18" charset="0"/>
                        </a:rPr>
                        <a:t>Vinette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314051"/>
                  </a:ext>
                </a:extLst>
              </a:tr>
              <a:tr h="370927">
                <a:tc>
                  <a:txBody>
                    <a:bodyPr/>
                    <a:lstStyle/>
                    <a:p>
                      <a:pPr marL="0" marR="0">
                        <a:lnSpc>
                          <a:spcPct val="115000"/>
                        </a:lnSpc>
                        <a:spcBef>
                          <a:spcPts val="0"/>
                        </a:spcBef>
                        <a:spcAft>
                          <a:spcPts val="1000"/>
                        </a:spcAft>
                        <a:tabLst>
                          <a:tab pos="288036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Equipment manager (1 year 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29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Nathalie Gendron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6" marR="56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960898"/>
                  </a:ext>
                </a:extLst>
              </a:tr>
            </a:tbl>
          </a:graphicData>
        </a:graphic>
      </p:graphicFrame>
      <p:sp>
        <p:nvSpPr>
          <p:cNvPr id="3" name="Rectangle 1">
            <a:extLst>
              <a:ext uri="{FF2B5EF4-FFF2-40B4-BE49-F238E27FC236}">
                <a16:creationId xmlns:a16="http://schemas.microsoft.com/office/drawing/2014/main" id="{C0883B0D-F82D-4AB7-AE3A-043C909FD36A}"/>
              </a:ext>
            </a:extLst>
          </p:cNvPr>
          <p:cNvSpPr>
            <a:spLocks noChangeArrowheads="1"/>
          </p:cNvSpPr>
          <p:nvPr/>
        </p:nvSpPr>
        <p:spPr bwMode="auto">
          <a:xfrm>
            <a:off x="516835" y="440732"/>
            <a:ext cx="1025168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79725" algn="l"/>
              </a:tabLst>
              <a:defRPr>
                <a:solidFill>
                  <a:schemeClr val="tx1"/>
                </a:solidFill>
                <a:latin typeface="Arial" panose="020B0604020202020204" pitchFamily="34" charset="0"/>
              </a:defRPr>
            </a:lvl1pPr>
            <a:lvl2pPr eaLnBrk="0" fontAlgn="base" hangingPunct="0">
              <a:spcBef>
                <a:spcPct val="0"/>
              </a:spcBef>
              <a:spcAft>
                <a:spcPct val="0"/>
              </a:spcAft>
              <a:tabLst>
                <a:tab pos="2879725" algn="l"/>
              </a:tabLst>
              <a:defRPr>
                <a:solidFill>
                  <a:schemeClr val="tx1"/>
                </a:solidFill>
                <a:latin typeface="Arial" panose="020B0604020202020204" pitchFamily="34" charset="0"/>
              </a:defRPr>
            </a:lvl2pPr>
            <a:lvl3pPr eaLnBrk="0" fontAlgn="base" hangingPunct="0">
              <a:spcBef>
                <a:spcPct val="0"/>
              </a:spcBef>
              <a:spcAft>
                <a:spcPct val="0"/>
              </a:spcAft>
              <a:tabLst>
                <a:tab pos="2879725" algn="l"/>
              </a:tabLst>
              <a:defRPr>
                <a:solidFill>
                  <a:schemeClr val="tx1"/>
                </a:solidFill>
                <a:latin typeface="Arial" panose="020B0604020202020204" pitchFamily="34" charset="0"/>
              </a:defRPr>
            </a:lvl3pPr>
            <a:lvl4pPr eaLnBrk="0" fontAlgn="base" hangingPunct="0">
              <a:spcBef>
                <a:spcPct val="0"/>
              </a:spcBef>
              <a:spcAft>
                <a:spcPct val="0"/>
              </a:spcAft>
              <a:tabLst>
                <a:tab pos="2879725" algn="l"/>
              </a:tabLst>
              <a:defRPr>
                <a:solidFill>
                  <a:schemeClr val="tx1"/>
                </a:solidFill>
                <a:latin typeface="Arial" panose="020B0604020202020204" pitchFamily="34" charset="0"/>
              </a:defRPr>
            </a:lvl4pPr>
            <a:lvl5pPr eaLnBrk="0" fontAlgn="base" hangingPunct="0">
              <a:spcBef>
                <a:spcPct val="0"/>
              </a:spcBef>
              <a:spcAft>
                <a:spcPct val="0"/>
              </a:spcAft>
              <a:tabLst>
                <a:tab pos="2879725" algn="l"/>
              </a:tabLst>
              <a:defRPr>
                <a:solidFill>
                  <a:schemeClr val="tx1"/>
                </a:solidFill>
                <a:latin typeface="Arial" panose="020B0604020202020204" pitchFamily="34" charset="0"/>
              </a:defRPr>
            </a:lvl5pPr>
            <a:lvl6pPr eaLnBrk="0" fontAlgn="base" hangingPunct="0">
              <a:spcBef>
                <a:spcPct val="0"/>
              </a:spcBef>
              <a:spcAft>
                <a:spcPct val="0"/>
              </a:spcAft>
              <a:tabLst>
                <a:tab pos="2879725" algn="l"/>
              </a:tabLst>
              <a:defRPr>
                <a:solidFill>
                  <a:schemeClr val="tx1"/>
                </a:solidFill>
                <a:latin typeface="Arial" panose="020B0604020202020204" pitchFamily="34" charset="0"/>
              </a:defRPr>
            </a:lvl6pPr>
            <a:lvl7pPr eaLnBrk="0" fontAlgn="base" hangingPunct="0">
              <a:spcBef>
                <a:spcPct val="0"/>
              </a:spcBef>
              <a:spcAft>
                <a:spcPct val="0"/>
              </a:spcAft>
              <a:tabLst>
                <a:tab pos="2879725" algn="l"/>
              </a:tabLst>
              <a:defRPr>
                <a:solidFill>
                  <a:schemeClr val="tx1"/>
                </a:solidFill>
                <a:latin typeface="Arial" panose="020B0604020202020204" pitchFamily="34" charset="0"/>
              </a:defRPr>
            </a:lvl7pPr>
            <a:lvl8pPr eaLnBrk="0" fontAlgn="base" hangingPunct="0">
              <a:spcBef>
                <a:spcPct val="0"/>
              </a:spcBef>
              <a:spcAft>
                <a:spcPct val="0"/>
              </a:spcAft>
              <a:tabLst>
                <a:tab pos="2879725" algn="l"/>
              </a:tabLst>
              <a:defRPr>
                <a:solidFill>
                  <a:schemeClr val="tx1"/>
                </a:solidFill>
                <a:latin typeface="Arial" panose="020B0604020202020204" pitchFamily="34" charset="0"/>
              </a:defRPr>
            </a:lvl8pPr>
            <a:lvl9pPr eaLnBrk="0" fontAlgn="base" hangingPunct="0">
              <a:spcBef>
                <a:spcPct val="0"/>
              </a:spcBef>
              <a:spcAft>
                <a:spcPct val="0"/>
              </a:spcAft>
              <a:tabLst>
                <a:tab pos="2879725" algn="l"/>
              </a:tabLst>
              <a:defRPr>
                <a:solidFill>
                  <a:schemeClr val="tx1"/>
                </a:solidFill>
                <a:latin typeface="Arial" panose="020B0604020202020204" pitchFamily="34" charset="0"/>
              </a:defRPr>
            </a:lvl9pPr>
          </a:lstStyle>
          <a:p>
            <a:pPr marL="0" marR="0" lvl="0" indent="228600" algn="ctr" defTabSz="914400" rtl="0" eaLnBrk="0" fontAlgn="base" latinLnBrk="0" hangingPunct="0">
              <a:lnSpc>
                <a:spcPct val="100000"/>
              </a:lnSpc>
              <a:spcBef>
                <a:spcPct val="0"/>
              </a:spcBef>
              <a:spcAft>
                <a:spcPct val="0"/>
              </a:spcAft>
              <a:buClrTx/>
              <a:buSzTx/>
              <a:buFontTx/>
              <a:buNone/>
              <a:tabLst>
                <a:tab pos="2879725" algn="l"/>
              </a:tabLst>
            </a:pPr>
            <a:r>
              <a:rPr kumimoji="0" lang="en-CA"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entury Gothic" panose="020B0502020202020204" pitchFamily="34" charset="0"/>
              </a:rPr>
              <a:t>Election process proceeded with the following results: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228600" algn="ctr" defTabSz="914400" rtl="0" eaLnBrk="0" fontAlgn="base" latinLnBrk="0" hangingPunct="0">
              <a:lnSpc>
                <a:spcPct val="100000"/>
              </a:lnSpc>
              <a:spcBef>
                <a:spcPct val="0"/>
              </a:spcBef>
              <a:spcAft>
                <a:spcPct val="0"/>
              </a:spcAft>
              <a:buClrTx/>
              <a:buSzTx/>
              <a:buFontTx/>
              <a:buNone/>
              <a:tabLst>
                <a:tab pos="2879725" algn="l"/>
              </a:tabLst>
            </a:pPr>
            <a:r>
              <a:rPr kumimoji="0" lang="en-CA"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Election Chairman: ___</a:t>
            </a:r>
            <a:r>
              <a:rPr kumimoji="0" lang="en-CA" altLang="en-US" sz="1400" b="0" i="0" u="none" strike="noStrike" cap="none" normalizeH="0" baseline="0" dirty="0">
                <a:ln>
                  <a:noFill/>
                </a:ln>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Michael Clement</a:t>
            </a:r>
            <a:r>
              <a:rPr kumimoji="0" lang="en-CA"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__________________________</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228600" algn="ctr" defTabSz="914400" rtl="0" eaLnBrk="0" fontAlgn="base" latinLnBrk="0" hangingPunct="0">
              <a:lnSpc>
                <a:spcPct val="100000"/>
              </a:lnSpc>
              <a:spcBef>
                <a:spcPct val="0"/>
              </a:spcBef>
              <a:spcAft>
                <a:spcPct val="0"/>
              </a:spcAft>
              <a:buClrTx/>
              <a:buSzTx/>
              <a:buFontTx/>
              <a:buNone/>
              <a:tabLst>
                <a:tab pos="2879725"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1022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448744-BCE4-4B97-8046-05F7E355D724}"/>
              </a:ext>
            </a:extLst>
          </p:cNvPr>
          <p:cNvSpPr txBox="1"/>
          <p:nvPr/>
        </p:nvSpPr>
        <p:spPr>
          <a:xfrm>
            <a:off x="586154" y="612845"/>
            <a:ext cx="11054861" cy="5262979"/>
          </a:xfrm>
          <a:prstGeom prst="rect">
            <a:avLst/>
          </a:prstGeom>
          <a:noFill/>
        </p:spPr>
        <p:txBody>
          <a:bodyPr wrap="square">
            <a:spAutoFit/>
          </a:bodyPr>
          <a:lstStyle/>
          <a:p>
            <a:r>
              <a:rPr lang="en-CA" sz="2400" b="1" u="sng" dirty="0">
                <a:effectLst>
                  <a:outerShdw blurRad="38100" dist="38100" dir="2700000" algn="tl">
                    <a:srgbClr val="000000">
                      <a:alpha val="43137"/>
                    </a:srgbClr>
                  </a:outerShdw>
                </a:effectLst>
              </a:rPr>
              <a:t>Nomination and voting process</a:t>
            </a:r>
          </a:p>
          <a:p>
            <a:endParaRPr lang="en-CA" sz="2400" dirty="0"/>
          </a:p>
          <a:p>
            <a:r>
              <a:rPr lang="en-CA" sz="2400" dirty="0"/>
              <a:t>-Do I have a nomination for the position of (insert role)? </a:t>
            </a:r>
          </a:p>
          <a:p>
            <a:r>
              <a:rPr lang="en-CA" sz="2400" dirty="0"/>
              <a:t>After no more names come forward, you must say the following three times:</a:t>
            </a:r>
          </a:p>
          <a:p>
            <a:r>
              <a:rPr lang="en-CA" sz="2400" dirty="0"/>
              <a:t>-Do I have a nomination for the position of (insert role)? </a:t>
            </a:r>
          </a:p>
          <a:p>
            <a:r>
              <a:rPr lang="en-CA" sz="2400" dirty="0"/>
              <a:t>-Do I have a nomination for the position of (insert role)? </a:t>
            </a:r>
          </a:p>
          <a:p>
            <a:r>
              <a:rPr lang="en-CA" sz="2400" dirty="0"/>
              <a:t>-Do I have a nomination for the position of (insert role)?  </a:t>
            </a:r>
          </a:p>
          <a:p>
            <a:r>
              <a:rPr lang="en-CA" sz="2400" dirty="0"/>
              <a:t>The nomination for the position of (insert role) is now closed.  </a:t>
            </a:r>
          </a:p>
          <a:p>
            <a:r>
              <a:rPr lang="en-CA" sz="2400" dirty="0"/>
              <a:t>If only one person is nominated, then the Election Chairman says: Congratulation XXXX, you are now the (insert role)</a:t>
            </a:r>
          </a:p>
          <a:p>
            <a:r>
              <a:rPr lang="en-CA" sz="2400" dirty="0"/>
              <a:t>If there is more than one person, then you will do a vote by secret ballot. </a:t>
            </a:r>
          </a:p>
          <a:p>
            <a:r>
              <a:rPr lang="en-CA" sz="2400" dirty="0"/>
              <a:t>Upon completion of the election the Election Chairman turns the meeting to the new President and Executive.</a:t>
            </a:r>
          </a:p>
        </p:txBody>
      </p:sp>
    </p:spTree>
    <p:extLst>
      <p:ext uri="{BB962C8B-B14F-4D97-AF65-F5344CB8AC3E}">
        <p14:creationId xmlns:p14="http://schemas.microsoft.com/office/powerpoint/2010/main" val="3315626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B34E18-12AE-46A3-9936-A786B9EDDB0A}"/>
              </a:ext>
            </a:extLst>
          </p:cNvPr>
          <p:cNvSpPr txBox="1"/>
          <p:nvPr/>
        </p:nvSpPr>
        <p:spPr>
          <a:xfrm>
            <a:off x="1441938" y="890954"/>
            <a:ext cx="9413631" cy="4370427"/>
          </a:xfrm>
          <a:prstGeom prst="rect">
            <a:avLst/>
          </a:prstGeom>
          <a:noFill/>
        </p:spPr>
        <p:txBody>
          <a:bodyPr wrap="square">
            <a:spAutoFit/>
          </a:bodyPr>
          <a:lstStyle/>
          <a:p>
            <a:r>
              <a:rPr lang="en-CA" sz="2000" dirty="0"/>
              <a:t>President</a:t>
            </a:r>
          </a:p>
          <a:p>
            <a:r>
              <a:rPr lang="en-CA" sz="2000" dirty="0"/>
              <a:t>	-Thanks to the Election Chairman Michael Clement</a:t>
            </a:r>
          </a:p>
          <a:p>
            <a:r>
              <a:rPr lang="en-CA" sz="2000" dirty="0"/>
              <a:t>	-The President congratulates all Directors and on behalf of all the Directors 	extend thanks to the assembly for coming and showing their support. The new 	Directors will discuss informally and determine a meeting date and time that 	will be convenient to all.</a:t>
            </a:r>
          </a:p>
          <a:p>
            <a:endParaRPr lang="en-CA" sz="2000" dirty="0"/>
          </a:p>
          <a:p>
            <a:r>
              <a:rPr lang="en-CA" sz="2000" dirty="0"/>
              <a:t>Need a motion to adjourn the 2021 AGM (Proposer and a seconder)</a:t>
            </a:r>
          </a:p>
          <a:p>
            <a:endParaRPr lang="en-CA" sz="2000" dirty="0"/>
          </a:p>
          <a:p>
            <a:r>
              <a:rPr lang="en-CA" sz="2000" dirty="0"/>
              <a:t>	Proposer: __Chris </a:t>
            </a:r>
            <a:r>
              <a:rPr lang="en-CA" sz="2000" dirty="0" err="1"/>
              <a:t>Harmsen</a:t>
            </a:r>
            <a:r>
              <a:rPr lang="en-CA" sz="2000" dirty="0"/>
              <a:t>______  </a:t>
            </a:r>
          </a:p>
          <a:p>
            <a:r>
              <a:rPr lang="en-CA" sz="2000" dirty="0"/>
              <a:t>	Seconder: __Patrick </a:t>
            </a:r>
            <a:r>
              <a:rPr lang="en-CA" sz="2000" dirty="0" err="1"/>
              <a:t>Vinette</a:t>
            </a:r>
            <a:r>
              <a:rPr lang="en-CA" sz="2000" dirty="0"/>
              <a:t>_________</a:t>
            </a:r>
          </a:p>
          <a:p>
            <a:endParaRPr lang="en-CA" sz="2000" dirty="0"/>
          </a:p>
          <a:p>
            <a:r>
              <a:rPr lang="en-CA" sz="2000" dirty="0"/>
              <a:t>All in favour ... oppose…. Meeting is adjourned.  Time: __2H29PM__________</a:t>
            </a:r>
          </a:p>
          <a:p>
            <a:endParaRPr lang="en-CA" dirty="0"/>
          </a:p>
        </p:txBody>
      </p:sp>
    </p:spTree>
    <p:extLst>
      <p:ext uri="{BB962C8B-B14F-4D97-AF65-F5344CB8AC3E}">
        <p14:creationId xmlns:p14="http://schemas.microsoft.com/office/powerpoint/2010/main" val="31054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BBAB-A5E7-4333-B717-F1B25F47C56A}"/>
              </a:ext>
            </a:extLst>
          </p:cNvPr>
          <p:cNvSpPr>
            <a:spLocks noGrp="1"/>
          </p:cNvSpPr>
          <p:nvPr>
            <p:ph idx="1"/>
          </p:nvPr>
        </p:nvSpPr>
        <p:spPr>
          <a:xfrm>
            <a:off x="684212" y="685800"/>
            <a:ext cx="8534400" cy="5958191"/>
          </a:xfrm>
        </p:spPr>
        <p:txBody>
          <a:bodyPr>
            <a:normAutofit/>
          </a:bodyPr>
          <a:lstStyle/>
          <a:p>
            <a:pPr marL="0" marR="0" indent="0">
              <a:lnSpc>
                <a:spcPct val="115000"/>
              </a:lnSpc>
              <a:spcBef>
                <a:spcPts val="0"/>
              </a:spcBef>
              <a:spcAft>
                <a:spcPts val="0"/>
              </a:spcAft>
              <a:buNone/>
            </a:pPr>
            <a:r>
              <a:rPr lang="en-CA" sz="1800" b="1" u="sng" dirty="0">
                <a:effectLst/>
                <a:latin typeface="Calibri" panose="020F0502020204030204" pitchFamily="34" charset="0"/>
                <a:ea typeface="Calibri" panose="020F0502020204030204" pitchFamily="34" charset="0"/>
                <a:cs typeface="Century Gothic" panose="020B0502020202020204" pitchFamily="34" charset="0"/>
              </a:rPr>
              <a:t>Executives members 2021:</a:t>
            </a:r>
            <a:endParaRPr lang="en-CA" sz="1800" dirty="0">
              <a:effectLst/>
              <a:latin typeface="Calibri" panose="020F0502020204030204" pitchFamily="34" charset="0"/>
              <a:ea typeface="Calibri" panose="020F0502020204030204" pitchFamily="34" charset="0"/>
              <a:cs typeface="Century Gothic" panose="020B0502020202020204" pitchFamily="34"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Vice President: George Da Costa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Director Representative Program: Chris Green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Referee-in-Chief: Patrick Vinette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Director Risk and Safety Management: Marco Crapigna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Equipment Manager: Nathalie Gendron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Technical Director: George Da Costa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Facilities Managers: Richard Campeau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Treasurer: Jon Roberts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latin typeface="Calibri" panose="020F0502020204030204" pitchFamily="34" charset="0"/>
                <a:ea typeface="Calibri" panose="020F0502020204030204" pitchFamily="34" charset="0"/>
                <a:cs typeface="Century Gothic" panose="020B0502020202020204" pitchFamily="34" charset="0"/>
              </a:rPr>
              <a:t> </a:t>
            </a:r>
            <a:r>
              <a:rPr lang="en-CA" sz="1800" dirty="0">
                <a:effectLst/>
                <a:latin typeface="Calibri" panose="020F0502020204030204" pitchFamily="34" charset="0"/>
                <a:ea typeface="Calibri" panose="020F0502020204030204" pitchFamily="34" charset="0"/>
                <a:cs typeface="Century Gothic" panose="020B0502020202020204" pitchFamily="34" charset="0"/>
              </a:rPr>
              <a:t>Director Recreational Micro / Youth Program:  Chris Harmsen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CA" sz="1800" dirty="0">
                <a:effectLst/>
                <a:latin typeface="Calibri" panose="020F0502020204030204" pitchFamily="34" charset="0"/>
                <a:ea typeface="Calibri" panose="020F0502020204030204" pitchFamily="34" charset="0"/>
                <a:cs typeface="Century Gothic" panose="020B0502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CA" sz="1800" dirty="0">
                <a:effectLst/>
                <a:latin typeface="Calibri" panose="020F0502020204030204" pitchFamily="34" charset="0"/>
                <a:ea typeface="Calibri" panose="020F0502020204030204" pitchFamily="34" charset="0"/>
                <a:cs typeface="Century Gothic" panose="020B0502020202020204" pitchFamily="34" charset="0"/>
              </a:rPr>
              <a:t> </a:t>
            </a:r>
            <a:r>
              <a:rPr lang="en-CA" sz="1800" b="1" u="sng" dirty="0">
                <a:effectLst/>
                <a:latin typeface="Calibri" panose="020F0502020204030204" pitchFamily="34" charset="0"/>
                <a:ea typeface="Calibri" panose="020F0502020204030204" pitchFamily="34" charset="0"/>
                <a:cs typeface="Century Gothic" panose="020B0502020202020204" pitchFamily="34" charset="0"/>
              </a:rPr>
              <a:t>RUSC Staff: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CA" sz="1800" dirty="0">
                <a:effectLst/>
                <a:latin typeface="Calibri" panose="020F0502020204030204" pitchFamily="34" charset="0"/>
                <a:ea typeface="Calibri" panose="020F0502020204030204" pitchFamily="34" charset="0"/>
                <a:cs typeface="Century Gothic" panose="020B0502020202020204" pitchFamily="34" charset="0"/>
              </a:rPr>
              <a:t>Administrator: Julie Coté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171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827D2-893A-40C8-A358-3DDC35A0CEBC}"/>
              </a:ext>
            </a:extLst>
          </p:cNvPr>
          <p:cNvSpPr>
            <a:spLocks noGrp="1"/>
          </p:cNvSpPr>
          <p:nvPr>
            <p:ph type="title"/>
          </p:nvPr>
        </p:nvSpPr>
        <p:spPr>
          <a:xfrm>
            <a:off x="564204" y="6108970"/>
            <a:ext cx="11206263" cy="535021"/>
          </a:xfrm>
        </p:spPr>
        <p:txBody>
          <a:bodyPr>
            <a:normAutofit fontScale="90000"/>
          </a:bodyPr>
          <a:lstStyle/>
          <a:p>
            <a:pPr algn="ctr"/>
            <a:r>
              <a:rPr lang="en-US" b="1" u="sng" dirty="0">
                <a:solidFill>
                  <a:srgbClr val="FFFF00"/>
                </a:solidFill>
                <a:effectLst>
                  <a:outerShdw blurRad="38100" dist="38100" dir="2700000" algn="tl">
                    <a:srgbClr val="000000">
                      <a:alpha val="43137"/>
                    </a:srgbClr>
                  </a:outerShdw>
                </a:effectLst>
                <a:latin typeface="Segoe Print" panose="02000600000000000000" pitchFamily="2" charset="0"/>
                <a:ea typeface="MS Mincho" panose="02020609040205080304" pitchFamily="49" charset="-128"/>
              </a:rPr>
              <a:t>Minutes AGM/AGA 2019</a:t>
            </a:r>
          </a:p>
        </p:txBody>
      </p:sp>
      <p:pic>
        <p:nvPicPr>
          <p:cNvPr id="9" name="Content Placeholder 8">
            <a:extLst>
              <a:ext uri="{FF2B5EF4-FFF2-40B4-BE49-F238E27FC236}">
                <a16:creationId xmlns:a16="http://schemas.microsoft.com/office/drawing/2014/main" id="{E3475DF4-5D66-4198-B0DE-139640697C4E}"/>
              </a:ext>
            </a:extLst>
          </p:cNvPr>
          <p:cNvPicPr>
            <a:picLocks noGrp="1" noChangeAspect="1"/>
          </p:cNvPicPr>
          <p:nvPr>
            <p:ph idx="1"/>
          </p:nvPr>
        </p:nvPicPr>
        <p:blipFill>
          <a:blip r:embed="rId2"/>
          <a:stretch>
            <a:fillRect/>
          </a:stretch>
        </p:blipFill>
        <p:spPr>
          <a:xfrm>
            <a:off x="86613" y="134026"/>
            <a:ext cx="3766428" cy="5130798"/>
          </a:xfrm>
        </p:spPr>
      </p:pic>
      <p:pic>
        <p:nvPicPr>
          <p:cNvPr id="11" name="Picture 10">
            <a:extLst>
              <a:ext uri="{FF2B5EF4-FFF2-40B4-BE49-F238E27FC236}">
                <a16:creationId xmlns:a16="http://schemas.microsoft.com/office/drawing/2014/main" id="{82877672-0D34-4F75-9CF1-2F7B169F8077}"/>
              </a:ext>
            </a:extLst>
          </p:cNvPr>
          <p:cNvPicPr>
            <a:picLocks noChangeAspect="1"/>
          </p:cNvPicPr>
          <p:nvPr/>
        </p:nvPicPr>
        <p:blipFill>
          <a:blip r:embed="rId3"/>
          <a:stretch>
            <a:fillRect/>
          </a:stretch>
        </p:blipFill>
        <p:spPr>
          <a:xfrm>
            <a:off x="3982959" y="343968"/>
            <a:ext cx="3933645" cy="5173776"/>
          </a:xfrm>
          <a:prstGeom prst="rect">
            <a:avLst/>
          </a:prstGeom>
        </p:spPr>
      </p:pic>
      <p:pic>
        <p:nvPicPr>
          <p:cNvPr id="13" name="Picture 12">
            <a:extLst>
              <a:ext uri="{FF2B5EF4-FFF2-40B4-BE49-F238E27FC236}">
                <a16:creationId xmlns:a16="http://schemas.microsoft.com/office/drawing/2014/main" id="{72495F0C-6C26-4737-8F02-5AF4135AEC85}"/>
              </a:ext>
            </a:extLst>
          </p:cNvPr>
          <p:cNvPicPr>
            <a:picLocks noChangeAspect="1"/>
          </p:cNvPicPr>
          <p:nvPr/>
        </p:nvPicPr>
        <p:blipFill>
          <a:blip r:embed="rId4"/>
          <a:stretch>
            <a:fillRect/>
          </a:stretch>
        </p:blipFill>
        <p:spPr>
          <a:xfrm>
            <a:off x="7964708" y="91048"/>
            <a:ext cx="4140679" cy="5173776"/>
          </a:xfrm>
          <a:prstGeom prst="rect">
            <a:avLst/>
          </a:prstGeom>
        </p:spPr>
      </p:pic>
    </p:spTree>
    <p:extLst>
      <p:ext uri="{BB962C8B-B14F-4D97-AF65-F5344CB8AC3E}">
        <p14:creationId xmlns:p14="http://schemas.microsoft.com/office/powerpoint/2010/main" val="2713811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D0448-92F0-4F9A-8537-0C8D94E7B99A}"/>
              </a:ext>
            </a:extLst>
          </p:cNvPr>
          <p:cNvSpPr>
            <a:spLocks noGrp="1"/>
          </p:cNvSpPr>
          <p:nvPr>
            <p:ph type="title"/>
          </p:nvPr>
        </p:nvSpPr>
        <p:spPr/>
        <p:txBody>
          <a:bodyPr/>
          <a:lstStyle/>
          <a:p>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951E8BF-4AAB-4BB3-9E74-FC0CD3C5ADAC}"/>
              </a:ext>
            </a:extLst>
          </p:cNvPr>
          <p:cNvSpPr>
            <a:spLocks noGrp="1"/>
          </p:cNvSpPr>
          <p:nvPr>
            <p:ph idx="1"/>
          </p:nvPr>
        </p:nvSpPr>
        <p:spPr>
          <a:xfrm>
            <a:off x="684212" y="685800"/>
            <a:ext cx="8534400" cy="5559357"/>
          </a:xfrm>
        </p:spPr>
        <p:txBody>
          <a:bodyPr/>
          <a:lstStyle/>
          <a:p>
            <a:pPr marL="0" indent="0">
              <a:buNone/>
            </a:pPr>
            <a:r>
              <a:rPr lang="en-CA" sz="5400" b="1"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New business:</a:t>
            </a:r>
          </a:p>
          <a:p>
            <a:pPr marL="0" marR="0" indent="0">
              <a:spcBef>
                <a:spcPts val="0"/>
              </a:spcBef>
              <a:spcAft>
                <a:spcPts val="0"/>
              </a:spcAft>
              <a:buNone/>
            </a:pPr>
            <a:r>
              <a:rPr lang="en-CA" sz="5400"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Budget 2021-22</a:t>
            </a:r>
            <a:endParaRPr lang="en-US" sz="5400"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5400"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New initiatives: </a:t>
            </a:r>
            <a:endParaRPr lang="en-US" sz="5400"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CA" sz="5400"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Questions from the floor</a:t>
            </a:r>
            <a:endParaRPr lang="en-US" sz="5400"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65005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548A2-7BFC-4C07-8120-49EEDED21C8C}"/>
              </a:ext>
            </a:extLst>
          </p:cNvPr>
          <p:cNvPicPr>
            <a:picLocks noChangeAspect="1"/>
          </p:cNvPicPr>
          <p:nvPr/>
        </p:nvPicPr>
        <p:blipFill>
          <a:blip r:embed="rId2"/>
          <a:stretch>
            <a:fillRect/>
          </a:stretch>
        </p:blipFill>
        <p:spPr>
          <a:xfrm>
            <a:off x="1989826" y="310551"/>
            <a:ext cx="8212347" cy="6236898"/>
          </a:xfrm>
          <a:prstGeom prst="rect">
            <a:avLst/>
          </a:prstGeom>
        </p:spPr>
      </p:pic>
    </p:spTree>
    <p:extLst>
      <p:ext uri="{BB962C8B-B14F-4D97-AF65-F5344CB8AC3E}">
        <p14:creationId xmlns:p14="http://schemas.microsoft.com/office/powerpoint/2010/main" val="105493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DF0E22-8ECD-41E3-BC77-DAD1FC88B29C}"/>
              </a:ext>
            </a:extLst>
          </p:cNvPr>
          <p:cNvPicPr>
            <a:picLocks noChangeAspect="1"/>
          </p:cNvPicPr>
          <p:nvPr/>
        </p:nvPicPr>
        <p:blipFill>
          <a:blip r:embed="rId2"/>
          <a:stretch>
            <a:fillRect/>
          </a:stretch>
        </p:blipFill>
        <p:spPr>
          <a:xfrm>
            <a:off x="2007079" y="979098"/>
            <a:ext cx="8177842" cy="4899804"/>
          </a:xfrm>
          <a:prstGeom prst="rect">
            <a:avLst/>
          </a:prstGeom>
        </p:spPr>
      </p:pic>
    </p:spTree>
    <p:extLst>
      <p:ext uri="{BB962C8B-B14F-4D97-AF65-F5344CB8AC3E}">
        <p14:creationId xmlns:p14="http://schemas.microsoft.com/office/powerpoint/2010/main" val="303524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DCA5E0-DC60-43F9-AA28-7C60045E1AB6}"/>
              </a:ext>
            </a:extLst>
          </p:cNvPr>
          <p:cNvSpPr txBox="1"/>
          <p:nvPr/>
        </p:nvSpPr>
        <p:spPr>
          <a:xfrm>
            <a:off x="855784" y="1078522"/>
            <a:ext cx="9964615" cy="2031325"/>
          </a:xfrm>
          <a:prstGeom prst="rect">
            <a:avLst/>
          </a:prstGeom>
          <a:noFill/>
        </p:spPr>
        <p:txBody>
          <a:bodyPr wrap="square">
            <a:spAutoFit/>
          </a:bodyPr>
          <a:lstStyle/>
          <a:p>
            <a:r>
              <a:rPr lang="en-CA" b="1" u="sng" dirty="0">
                <a:effectLst>
                  <a:outerShdw blurRad="38100" dist="38100" dir="2700000" algn="tl">
                    <a:srgbClr val="000000">
                      <a:alpha val="43137"/>
                    </a:srgbClr>
                  </a:outerShdw>
                </a:effectLst>
              </a:rPr>
              <a:t>New Business:</a:t>
            </a:r>
          </a:p>
          <a:p>
            <a:endParaRPr lang="en-CA" dirty="0"/>
          </a:p>
          <a:p>
            <a:r>
              <a:rPr lang="en-CA" dirty="0"/>
              <a:t>1.	The proposed budget was introduced. Some changes were made to the previous year budget and the forecast not including sponsorships and late fees shows a deficit of about -$12,894. However, given the financial position of the Club is in the order of $41,000 the Club could absorb a no deficit as this means the fees will may change for the 2022 season.</a:t>
            </a:r>
          </a:p>
        </p:txBody>
      </p:sp>
    </p:spTree>
    <p:extLst>
      <p:ext uri="{BB962C8B-B14F-4D97-AF65-F5344CB8AC3E}">
        <p14:creationId xmlns:p14="http://schemas.microsoft.com/office/powerpoint/2010/main" val="3149330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869794-789C-4F5E-8537-F9E1B361ED80}"/>
              </a:ext>
            </a:extLst>
          </p:cNvPr>
          <p:cNvSpPr txBox="1"/>
          <p:nvPr/>
        </p:nvSpPr>
        <p:spPr>
          <a:xfrm>
            <a:off x="2919045" y="27620"/>
            <a:ext cx="7174523" cy="6802760"/>
          </a:xfrm>
          <a:prstGeom prst="rect">
            <a:avLst/>
          </a:prstGeom>
          <a:noFill/>
        </p:spPr>
        <p:txBody>
          <a:bodyPr wrap="square">
            <a:spAutoFit/>
          </a:bodyPr>
          <a:lstStyle/>
          <a:p>
            <a:pPr marL="0" marR="0" indent="228600">
              <a:lnSpc>
                <a:spcPct val="115000"/>
              </a:lnSpc>
              <a:spcBef>
                <a:spcPts val="0"/>
              </a:spcBef>
              <a:spcAft>
                <a:spcPts val="0"/>
              </a:spcAft>
            </a:pPr>
            <a:r>
              <a:rPr lang="en-CA" sz="1400" u="sng" dirty="0">
                <a:effectLst/>
                <a:latin typeface="Calibri" panose="020F0502020204030204" pitchFamily="34" charset="0"/>
                <a:ea typeface="Calibri" panose="020F0502020204030204" pitchFamily="34" charset="0"/>
                <a:cs typeface="Century Gothic" panose="020B0502020202020204" pitchFamily="34" charset="0"/>
              </a:rPr>
              <a:t>Officers’ Report </a:t>
            </a:r>
            <a:r>
              <a:rPr lang="en-CA" sz="1400" u="sng" dirty="0">
                <a:latin typeface="Calibri" panose="020F0502020204030204" pitchFamily="34" charset="0"/>
                <a:ea typeface="Calibri" panose="020F0502020204030204" pitchFamily="34" charset="0"/>
                <a:cs typeface="Century Gothic" panose="020B0502020202020204" pitchFamily="34" charset="0"/>
              </a:rPr>
              <a:t>:</a:t>
            </a:r>
            <a:endParaRPr lang="en-US" sz="1400" u="sng"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Times New Roman" panose="02020603050405020304" pitchFamily="18" charset="0"/>
              </a:rPr>
              <a:t>President – </a:t>
            </a:r>
            <a:r>
              <a:rPr lang="en-CA" sz="1200" dirty="0">
                <a:effectLst/>
                <a:latin typeface="Calibri" panose="020F0502020204030204" pitchFamily="34" charset="0"/>
                <a:ea typeface="Calibri" panose="020F0502020204030204" pitchFamily="34" charset="0"/>
                <a:cs typeface="Century Gothic" panose="020B0502020202020204" pitchFamily="34" charset="0"/>
              </a:rPr>
              <a:t>No reports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Times New Roman" panose="02020603050405020304" pitchFamily="18" charset="0"/>
              </a:rPr>
              <a:t>Vice-President – see attached report		             </a:t>
            </a:r>
            <a:r>
              <a:rPr lang="en-CA" sz="1200" dirty="0">
                <a:effectLst/>
                <a:latin typeface="Calibri" panose="020F0502020204030204" pitchFamily="34" charset="0"/>
                <a:ea typeface="Calibri" panose="020F0502020204030204" pitchFamily="34" charset="0"/>
                <a:cs typeface="Century Gothic" panose="020B0502020202020204" pitchFamily="34" charset="0"/>
              </a:rPr>
              <a:t>George Da Costa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Times New Roman" panose="02020603050405020304" pitchFamily="18" charset="0"/>
              </a:rPr>
              <a:t>Secretary – see attached report				by </a:t>
            </a:r>
            <a:r>
              <a:rPr lang="en-CA" sz="1200" dirty="0">
                <a:effectLst/>
                <a:latin typeface="Calibri" panose="020F0502020204030204" pitchFamily="34" charset="0"/>
                <a:ea typeface="Calibri" panose="020F0502020204030204" pitchFamily="34" charset="0"/>
                <a:cs typeface="Century Gothic" panose="020B0502020202020204" pitchFamily="34" charset="0"/>
              </a:rPr>
              <a:t>Julie Coté</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Times New Roman" panose="02020603050405020304" pitchFamily="18" charset="0"/>
              </a:rPr>
              <a:t>Treasurer Report </a:t>
            </a:r>
            <a:r>
              <a:rPr lang="en-CA" sz="1200" dirty="0">
                <a:effectLst/>
                <a:latin typeface="Calibri" panose="020F0502020204030204" pitchFamily="34" charset="0"/>
                <a:ea typeface="Calibri" panose="020F0502020204030204" pitchFamily="34" charset="0"/>
                <a:cs typeface="Century Gothic" panose="020B0502020202020204" pitchFamily="34" charset="0"/>
              </a:rPr>
              <a:t>– see attached report</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15000"/>
              </a:lnSpc>
              <a:buFont typeface="Courier New" panose="02070309020205020404" pitchFamily="49" charset="0"/>
              <a:buChar char="o"/>
            </a:pPr>
            <a:r>
              <a:rPr lang="en-CA" sz="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Presentation of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ts val="1200"/>
              </a:lnSpc>
              <a:spcAft>
                <a:spcPts val="1000"/>
              </a:spcAft>
              <a:buFont typeface="Courier New" panose="02070309020205020404" pitchFamily="49" charset="0"/>
              <a:buChar char="o"/>
            </a:pPr>
            <a:r>
              <a:rPr lang="en-CA" sz="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Presentation of last year RUSC financial review by BDO audit firm.</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ts val="1200"/>
              </a:lnSpc>
              <a:spcAft>
                <a:spcPts val="1000"/>
              </a:spcAft>
              <a:buFont typeface="Courier New" panose="02070309020205020404" pitchFamily="49" charset="0"/>
              <a:buChar char="o"/>
            </a:pPr>
            <a:r>
              <a:rPr lang="en-CA" sz="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Statement that the RUSC financial accounts have been sent for review to BDO.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Technical Director/Head Coach – No reports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Director, Representative Program</a:t>
            </a:r>
            <a:r>
              <a:rPr lang="en-CA" sz="1200" dirty="0">
                <a:effectLst/>
                <a:latin typeface="Calibri" panose="020F0502020204030204" pitchFamily="34" charset="0"/>
                <a:ea typeface="Calibri" panose="020F0502020204030204" pitchFamily="34" charset="0"/>
                <a:cs typeface="Times New Roman" panose="02020603050405020304" pitchFamily="18" charset="0"/>
              </a:rPr>
              <a:t> – </a:t>
            </a:r>
            <a:r>
              <a:rPr lang="en-US" sz="1200" dirty="0">
                <a:effectLst/>
                <a:latin typeface="Calibri" panose="020F0502020204030204" pitchFamily="34" charset="0"/>
                <a:ea typeface="Calibri" panose="020F0502020204030204" pitchFamily="34" charset="0"/>
                <a:cs typeface="Times New Roman" panose="02020603050405020304" pitchFamily="18" charset="0"/>
              </a:rPr>
              <a:t>No reports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Referee-in-Chief – see attached report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Century Gothic" panose="020B0502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Director PR/Communications – No reports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Century Gothic" panose="020B0502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Equipment Manager – see attached report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Century Gothic" panose="020B0502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Facilities Manager – see attached report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Century Gothic" panose="020B0502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Director Rec. Youth/Micro Program – see attached report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Century Gothic" panose="020B0502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Century Gothic" panose="020B0502020202020204" pitchFamily="34" charset="0"/>
              </a:rPr>
              <a:t>Registrar – see attached report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Times New Roman" panose="02020603050405020304" pitchFamily="18" charset="0"/>
              </a:rPr>
              <a:t>Director – Risk and Safety Management</a:t>
            </a:r>
            <a:r>
              <a:rPr lang="en-CA" sz="1200" dirty="0">
                <a:effectLst/>
                <a:latin typeface="Calibri" panose="020F0502020204030204" pitchFamily="34" charset="0"/>
                <a:ea typeface="Calibri" panose="020F0502020204030204" pitchFamily="34" charset="0"/>
                <a:cs typeface="Century Gothic" panose="020B0502020202020204" pitchFamily="34" charset="0"/>
              </a:rPr>
              <a:t> - see attached report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Symbol" panose="05050102010706020507" pitchFamily="18" charset="2"/>
              <a:buChar char=""/>
            </a:pPr>
            <a:r>
              <a:rPr lang="en-CA" sz="1200" dirty="0">
                <a:effectLst/>
                <a:latin typeface="Calibri" panose="020F0502020204030204" pitchFamily="34" charset="0"/>
                <a:ea typeface="Calibri" panose="020F0502020204030204" pitchFamily="34" charset="0"/>
                <a:cs typeface="Times New Roman" panose="02020603050405020304" pitchFamily="18" charset="0"/>
              </a:rPr>
              <a:t>Director – Adult Program – No report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968188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524</TotalTime>
  <Words>4445</Words>
  <Application>Microsoft Office PowerPoint</Application>
  <PresentationFormat>Widescreen</PresentationFormat>
  <Paragraphs>491</Paragraphs>
  <Slides>28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Arial Black</vt:lpstr>
      <vt:lpstr>Calibri</vt:lpstr>
      <vt:lpstr>Century Gothic</vt:lpstr>
      <vt:lpstr>Courier New</vt:lpstr>
      <vt:lpstr>Segoe Print</vt:lpstr>
      <vt:lpstr>Symbol</vt:lpstr>
      <vt:lpstr>Times New Roman</vt:lpstr>
      <vt:lpstr>Times New Roman Bold</vt:lpstr>
      <vt:lpstr>Wingdings 3</vt:lpstr>
      <vt:lpstr>Slice</vt:lpstr>
      <vt:lpstr>RUSC / CSUR</vt:lpstr>
      <vt:lpstr>   AGM 2021 - AGENDA  </vt:lpstr>
      <vt:lpstr>PowerPoint Presentation</vt:lpstr>
      <vt:lpstr>Minutes AGM/AGA 2019</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RUSC / CSUR</dc:title>
  <dc:creator>Office Admin</dc:creator>
  <cp:lastModifiedBy>Office Admin</cp:lastModifiedBy>
  <cp:revision>8</cp:revision>
  <dcterms:created xsi:type="dcterms:W3CDTF">2021-10-27T17:55:35Z</dcterms:created>
  <dcterms:modified xsi:type="dcterms:W3CDTF">2021-12-15T14:49:12Z</dcterms:modified>
</cp:coreProperties>
</file>